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2"/>
  </p:notesMasterIdLst>
  <p:handoutMasterIdLst>
    <p:handoutMasterId r:id="rId33"/>
  </p:handoutMasterIdLst>
  <p:sldIdLst>
    <p:sldId id="256" r:id="rId2"/>
    <p:sldId id="303" r:id="rId3"/>
    <p:sldId id="295" r:id="rId4"/>
    <p:sldId id="258" r:id="rId5"/>
    <p:sldId id="305" r:id="rId6"/>
    <p:sldId id="302" r:id="rId7"/>
    <p:sldId id="301" r:id="rId8"/>
    <p:sldId id="311" r:id="rId9"/>
    <p:sldId id="312" r:id="rId10"/>
    <p:sldId id="259" r:id="rId11"/>
    <p:sldId id="289" r:id="rId12"/>
    <p:sldId id="262" r:id="rId13"/>
    <p:sldId id="278" r:id="rId14"/>
    <p:sldId id="286" r:id="rId15"/>
    <p:sldId id="314" r:id="rId16"/>
    <p:sldId id="297" r:id="rId17"/>
    <p:sldId id="274" r:id="rId18"/>
    <p:sldId id="264" r:id="rId19"/>
    <p:sldId id="298" r:id="rId20"/>
    <p:sldId id="263" r:id="rId21"/>
    <p:sldId id="275" r:id="rId22"/>
    <p:sldId id="287" r:id="rId23"/>
    <p:sldId id="279" r:id="rId24"/>
    <p:sldId id="310" r:id="rId25"/>
    <p:sldId id="299" r:id="rId26"/>
    <p:sldId id="283" r:id="rId27"/>
    <p:sldId id="280" r:id="rId28"/>
    <p:sldId id="270" r:id="rId29"/>
    <p:sldId id="294" r:id="rId30"/>
    <p:sldId id="313" r:id="rId3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p:scale>
          <a:sx n="100" d="100"/>
          <a:sy n="100" d="100"/>
        </p:scale>
        <p:origin x="-420" y="216"/>
      </p:cViewPr>
      <p:guideLst>
        <p:guide orient="horz" pos="2160"/>
        <p:guide pos="2880"/>
      </p:guideLst>
    </p:cSldViewPr>
  </p:slideViewPr>
  <p:outlineViewPr>
    <p:cViewPr>
      <p:scale>
        <a:sx n="33" d="100"/>
        <a:sy n="33" d="100"/>
      </p:scale>
      <p:origin x="0" y="1426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8F95FD1A-7D60-4287-921C-3C8F8627F76A}" type="datetimeFigureOut">
              <a:rPr lang="en-US" smtClean="0"/>
              <a:t>8/21/2015</a:t>
            </a:fld>
            <a:endParaRPr lang="en-US" dirty="0"/>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DF87F5B1-2103-41A2-9785-AC4D6292D04C}" type="slidenum">
              <a:rPr lang="en-US" smtClean="0"/>
              <a:t>‹#›</a:t>
            </a:fld>
            <a:endParaRPr lang="en-US" dirty="0"/>
          </a:p>
        </p:txBody>
      </p:sp>
    </p:spTree>
    <p:extLst>
      <p:ext uri="{BB962C8B-B14F-4D97-AF65-F5344CB8AC3E}">
        <p14:creationId xmlns:p14="http://schemas.microsoft.com/office/powerpoint/2010/main" val="1677915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5A96C80F-5DE9-46C9-ACA7-F1D6EBE2A283}" type="datetimeFigureOut">
              <a:rPr lang="en-US" smtClean="0"/>
              <a:t>8/21/2015</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BCBED1E7-373B-4F2A-913A-3916EFB1498F}" type="slidenum">
              <a:rPr lang="en-US" smtClean="0"/>
              <a:t>‹#›</a:t>
            </a:fld>
            <a:endParaRPr lang="en-US" dirty="0"/>
          </a:p>
        </p:txBody>
      </p:sp>
    </p:spTree>
    <p:extLst>
      <p:ext uri="{BB962C8B-B14F-4D97-AF65-F5344CB8AC3E}">
        <p14:creationId xmlns:p14="http://schemas.microsoft.com/office/powerpoint/2010/main" val="1810529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A25DA3B-92A5-4948-8D23-5D62443F2783}" type="datetimeFigureOut">
              <a:rPr lang="en-US" smtClean="0"/>
              <a:pPr/>
              <a:t>8/21/2015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107A0A4-FC37-46C7-A288-7A277DF690EA}"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25DA3B-92A5-4948-8D23-5D62443F2783}" type="datetimeFigureOut">
              <a:rPr lang="en-US" smtClean="0"/>
              <a:pPr/>
              <a:t>8/21/2015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07A0A4-FC37-46C7-A288-7A277DF690E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107A0A4-FC37-46C7-A288-7A277DF690EA}"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25DA3B-92A5-4948-8D23-5D62443F2783}" type="datetimeFigureOut">
              <a:rPr lang="en-US" smtClean="0"/>
              <a:pPr/>
              <a:t>8/21/2015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A25DA3B-92A5-4948-8D23-5D62443F2783}" type="datetimeFigureOut">
              <a:rPr lang="en-US" smtClean="0"/>
              <a:pPr/>
              <a:t>8/21/2015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107A0A4-FC37-46C7-A288-7A277DF690EA}"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0A25DA3B-92A5-4948-8D23-5D62443F2783}" type="datetimeFigureOut">
              <a:rPr lang="en-US" smtClean="0"/>
              <a:pPr/>
              <a:t>8/21/2015</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107A0A4-FC37-46C7-A288-7A277DF690EA}"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0A25DA3B-92A5-4948-8D23-5D62443F2783}" type="datetimeFigureOut">
              <a:rPr lang="en-US" smtClean="0"/>
              <a:pPr/>
              <a:t>8/21/2015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07A0A4-FC37-46C7-A288-7A277DF690EA}"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A25DA3B-92A5-4948-8D23-5D62443F2783}" type="datetimeFigureOut">
              <a:rPr lang="en-US" smtClean="0"/>
              <a:pPr/>
              <a:t>8/21/2015</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107A0A4-FC37-46C7-A288-7A277DF690EA}"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A25DA3B-92A5-4948-8D23-5D62443F2783}" type="datetimeFigureOut">
              <a:rPr lang="en-US" smtClean="0"/>
              <a:pPr/>
              <a:t>8/21/2015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107A0A4-FC37-46C7-A288-7A277DF690E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0A25DA3B-92A5-4948-8D23-5D62443F2783}" type="datetimeFigureOut">
              <a:rPr lang="en-US" smtClean="0"/>
              <a:pPr/>
              <a:t>8/21/2015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107A0A4-FC37-46C7-A288-7A277DF690E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107A0A4-FC37-46C7-A288-7A277DF690EA}"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0A25DA3B-92A5-4948-8D23-5D62443F2783}" type="datetimeFigureOut">
              <a:rPr lang="en-US" smtClean="0"/>
              <a:pPr/>
              <a:t>8/21/2015</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107A0A4-FC37-46C7-A288-7A277DF690EA}"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0A25DA3B-92A5-4948-8D23-5D62443F2783}" type="datetimeFigureOut">
              <a:rPr lang="en-US" smtClean="0"/>
              <a:pPr/>
              <a:t>8/21/2015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A25DA3B-92A5-4948-8D23-5D62443F2783}" type="datetimeFigureOut">
              <a:rPr lang="en-US" smtClean="0"/>
              <a:pPr/>
              <a:t>8/21/2015</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107A0A4-FC37-46C7-A288-7A277DF690EA}"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solidFill>
                  <a:srgbClr val="0070C0"/>
                </a:solidFill>
              </a:rPr>
              <a:t>Olmsted Falls High School </a:t>
            </a:r>
            <a:r>
              <a:rPr lang="en-US" b="1" dirty="0" smtClean="0"/>
              <a:t/>
            </a:r>
            <a:br>
              <a:rPr lang="en-US" b="1" dirty="0" smtClean="0"/>
            </a:br>
            <a:r>
              <a:rPr lang="en-US" b="1" dirty="0" smtClean="0"/>
              <a:t> Class Expectations </a:t>
            </a:r>
            <a:r>
              <a:rPr lang="en-US" b="1" dirty="0"/>
              <a:t>M</a:t>
            </a:r>
            <a:r>
              <a:rPr lang="en-US" b="1" dirty="0" smtClean="0"/>
              <a:t>eeting</a:t>
            </a:r>
            <a:br>
              <a:rPr lang="en-US" b="1" dirty="0" smtClean="0"/>
            </a:br>
            <a:r>
              <a:rPr lang="en-US" b="1" dirty="0"/>
              <a:t> </a:t>
            </a:r>
            <a:r>
              <a:rPr lang="en-US" b="1" dirty="0" smtClean="0"/>
              <a:t>2015– 2016</a:t>
            </a:r>
            <a:endParaRPr lang="en-US" b="1" dirty="0"/>
          </a:p>
        </p:txBody>
      </p:sp>
      <p:pic>
        <p:nvPicPr>
          <p:cNvPr id="1026" name="Picture 2" descr="C:\Users\sbaker\Pictures\New folder\Bulldog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2771775"/>
            <a:ext cx="4598999" cy="3476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Bell Schedule</a:t>
            </a:r>
            <a:endParaRPr lang="en-US" b="1"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571609953"/>
              </p:ext>
            </p:extLst>
          </p:nvPr>
        </p:nvGraphicFramePr>
        <p:xfrm>
          <a:off x="301625" y="1527175"/>
          <a:ext cx="8504238" cy="4679955"/>
        </p:xfrm>
        <a:graphic>
          <a:graphicData uri="http://schemas.openxmlformats.org/drawingml/2006/table">
            <a:tbl>
              <a:tblPr>
                <a:tableStyleId>{5C22544A-7EE6-4342-B048-85BDC9FD1C3A}</a:tableStyleId>
              </a:tblPr>
              <a:tblGrid>
                <a:gridCol w="2416442"/>
                <a:gridCol w="2252615"/>
                <a:gridCol w="3835181"/>
              </a:tblGrid>
              <a:tr h="311997">
                <a:tc>
                  <a:txBody>
                    <a:bodyPr/>
                    <a:lstStyle/>
                    <a:p>
                      <a:pPr marL="0" marR="0" algn="ctr">
                        <a:lnSpc>
                          <a:spcPct val="115000"/>
                        </a:lnSpc>
                        <a:spcBef>
                          <a:spcPts val="0"/>
                        </a:spcBef>
                        <a:spcAft>
                          <a:spcPts val="400"/>
                        </a:spcAft>
                      </a:pPr>
                      <a:r>
                        <a:rPr lang="en-US" sz="800" dirty="0" smtClean="0">
                          <a:effectLst/>
                        </a:rPr>
                        <a:t>PERIOD</a:t>
                      </a:r>
                      <a:endParaRPr lang="en-US" sz="800" dirty="0">
                        <a:effectLst/>
                        <a:latin typeface="Times New Roman"/>
                        <a:ea typeface="Times"/>
                      </a:endParaRPr>
                    </a:p>
                  </a:txBody>
                  <a:tcPr marL="37830" marR="37830" marT="0" marB="0" anchor="ctr"/>
                </a:tc>
                <a:tc>
                  <a:txBody>
                    <a:bodyPr/>
                    <a:lstStyle/>
                    <a:p>
                      <a:pPr marL="0" marR="0" algn="ctr">
                        <a:lnSpc>
                          <a:spcPct val="115000"/>
                        </a:lnSpc>
                        <a:spcBef>
                          <a:spcPts val="0"/>
                        </a:spcBef>
                        <a:spcAft>
                          <a:spcPts val="400"/>
                        </a:spcAft>
                      </a:pPr>
                      <a:r>
                        <a:rPr lang="en-US" sz="800" dirty="0">
                          <a:effectLst/>
                        </a:rPr>
                        <a:t>START TIME</a:t>
                      </a:r>
                      <a:endParaRPr lang="en-US" sz="800" dirty="0">
                        <a:effectLst/>
                        <a:latin typeface="Times New Roman"/>
                        <a:ea typeface="Times"/>
                      </a:endParaRPr>
                    </a:p>
                  </a:txBody>
                  <a:tcPr marL="37830" marR="37830" marT="0" marB="0" anchor="ctr"/>
                </a:tc>
                <a:tc>
                  <a:txBody>
                    <a:bodyPr/>
                    <a:lstStyle/>
                    <a:p>
                      <a:pPr marL="0" marR="0" algn="ctr">
                        <a:lnSpc>
                          <a:spcPct val="115000"/>
                        </a:lnSpc>
                        <a:spcBef>
                          <a:spcPts val="0"/>
                        </a:spcBef>
                        <a:spcAft>
                          <a:spcPts val="400"/>
                        </a:spcAft>
                      </a:pPr>
                      <a:r>
                        <a:rPr lang="en-US" sz="800" dirty="0">
                          <a:effectLst/>
                        </a:rPr>
                        <a:t>STOP TIME</a:t>
                      </a:r>
                      <a:endParaRPr lang="en-US" sz="800" dirty="0">
                        <a:effectLst/>
                        <a:latin typeface="Times New Roman"/>
                        <a:ea typeface="Times"/>
                      </a:endParaRPr>
                    </a:p>
                  </a:txBody>
                  <a:tcPr marL="37830" marR="37830" marT="0" marB="0" anchor="ctr"/>
                </a:tc>
              </a:tr>
              <a:tr h="311997">
                <a:tc>
                  <a:txBody>
                    <a:bodyPr/>
                    <a:lstStyle/>
                    <a:p>
                      <a:pPr marL="0" marR="0" algn="ctr">
                        <a:lnSpc>
                          <a:spcPct val="115000"/>
                        </a:lnSpc>
                        <a:spcBef>
                          <a:spcPts val="0"/>
                        </a:spcBef>
                        <a:spcAft>
                          <a:spcPts val="400"/>
                        </a:spcAft>
                      </a:pPr>
                      <a:r>
                        <a:rPr lang="en-US" sz="900" dirty="0">
                          <a:effectLst/>
                        </a:rPr>
                        <a:t>0</a:t>
                      </a:r>
                      <a:endParaRPr lang="en-US" sz="800" dirty="0">
                        <a:effectLst/>
                        <a:latin typeface="Times New Roman"/>
                        <a:ea typeface="Times"/>
                      </a:endParaRPr>
                    </a:p>
                  </a:txBody>
                  <a:tcPr marL="37830" marR="37830" marT="0" marB="0" anchor="ctr"/>
                </a:tc>
                <a:tc>
                  <a:txBody>
                    <a:bodyPr/>
                    <a:lstStyle/>
                    <a:p>
                      <a:pPr marL="0" marR="0" algn="ctr">
                        <a:lnSpc>
                          <a:spcPct val="115000"/>
                        </a:lnSpc>
                        <a:spcBef>
                          <a:spcPts val="0"/>
                        </a:spcBef>
                        <a:spcAft>
                          <a:spcPts val="400"/>
                        </a:spcAft>
                      </a:pPr>
                      <a:r>
                        <a:rPr lang="en-US" sz="900" dirty="0">
                          <a:effectLst/>
                        </a:rPr>
                        <a:t>7:05</a:t>
                      </a:r>
                      <a:endParaRPr lang="en-US" sz="800" dirty="0">
                        <a:effectLst/>
                        <a:latin typeface="Times New Roman"/>
                        <a:ea typeface="Times"/>
                      </a:endParaRPr>
                    </a:p>
                  </a:txBody>
                  <a:tcPr marL="37830" marR="37830" marT="0" marB="0" anchor="ctr"/>
                </a:tc>
                <a:tc>
                  <a:txBody>
                    <a:bodyPr/>
                    <a:lstStyle/>
                    <a:p>
                      <a:pPr marL="0" marR="0" algn="ctr">
                        <a:lnSpc>
                          <a:spcPct val="115000"/>
                        </a:lnSpc>
                        <a:spcBef>
                          <a:spcPts val="0"/>
                        </a:spcBef>
                        <a:spcAft>
                          <a:spcPts val="400"/>
                        </a:spcAft>
                      </a:pPr>
                      <a:r>
                        <a:rPr lang="en-US" sz="900" dirty="0">
                          <a:effectLst/>
                        </a:rPr>
                        <a:t>7:26</a:t>
                      </a:r>
                      <a:endParaRPr lang="en-US" sz="800" dirty="0">
                        <a:effectLst/>
                        <a:latin typeface="Times New Roman"/>
                        <a:ea typeface="Times"/>
                      </a:endParaRPr>
                    </a:p>
                  </a:txBody>
                  <a:tcPr marL="37830" marR="37830" marT="0" marB="0" anchor="ctr"/>
                </a:tc>
              </a:tr>
              <a:tr h="311997">
                <a:tc>
                  <a:txBody>
                    <a:bodyPr/>
                    <a:lstStyle/>
                    <a:p>
                      <a:pPr marL="0" marR="0" algn="ctr">
                        <a:lnSpc>
                          <a:spcPct val="115000"/>
                        </a:lnSpc>
                        <a:spcBef>
                          <a:spcPts val="0"/>
                        </a:spcBef>
                        <a:spcAft>
                          <a:spcPts val="0"/>
                        </a:spcAft>
                      </a:pPr>
                      <a:r>
                        <a:rPr lang="en-US" sz="900" dirty="0">
                          <a:effectLst/>
                        </a:rPr>
                        <a:t>1/2°</a:t>
                      </a:r>
                      <a:endParaRPr lang="en-US" sz="800" dirty="0">
                        <a:effectLst/>
                        <a:latin typeface="Times New Roman"/>
                        <a:ea typeface="Times"/>
                      </a:endParaRPr>
                    </a:p>
                  </a:txBody>
                  <a:tcPr marL="37830" marR="37830" marT="0" marB="0" anchor="ctr"/>
                </a:tc>
                <a:tc>
                  <a:txBody>
                    <a:bodyPr/>
                    <a:lstStyle/>
                    <a:p>
                      <a:pPr marL="0" marR="0" algn="ctr">
                        <a:lnSpc>
                          <a:spcPct val="115000"/>
                        </a:lnSpc>
                        <a:spcBef>
                          <a:spcPts val="0"/>
                        </a:spcBef>
                        <a:spcAft>
                          <a:spcPts val="0"/>
                        </a:spcAft>
                      </a:pPr>
                      <a:r>
                        <a:rPr lang="en-US" sz="900" dirty="0">
                          <a:effectLst/>
                        </a:rPr>
                        <a:t>7:26</a:t>
                      </a:r>
                      <a:endParaRPr lang="en-US" sz="800" dirty="0">
                        <a:effectLst/>
                        <a:latin typeface="Times New Roman"/>
                        <a:ea typeface="Times"/>
                      </a:endParaRPr>
                    </a:p>
                  </a:txBody>
                  <a:tcPr marL="37830" marR="37830" marT="0" marB="0" anchor="ctr"/>
                </a:tc>
                <a:tc>
                  <a:txBody>
                    <a:bodyPr/>
                    <a:lstStyle/>
                    <a:p>
                      <a:pPr marL="0" marR="0" algn="ctr">
                        <a:lnSpc>
                          <a:spcPct val="115000"/>
                        </a:lnSpc>
                        <a:spcBef>
                          <a:spcPts val="0"/>
                        </a:spcBef>
                        <a:spcAft>
                          <a:spcPts val="0"/>
                        </a:spcAft>
                      </a:pPr>
                      <a:r>
                        <a:rPr lang="en-US" sz="900" dirty="0">
                          <a:effectLst/>
                        </a:rPr>
                        <a:t>8:12</a:t>
                      </a:r>
                      <a:endParaRPr lang="en-US" sz="800" dirty="0">
                        <a:effectLst/>
                        <a:latin typeface="Times New Roman"/>
                        <a:ea typeface="Times"/>
                      </a:endParaRPr>
                    </a:p>
                  </a:txBody>
                  <a:tcPr marL="37830" marR="37830" marT="0" marB="0" anchor="ctr"/>
                </a:tc>
              </a:tr>
              <a:tr h="311997">
                <a:tc>
                  <a:txBody>
                    <a:bodyPr/>
                    <a:lstStyle/>
                    <a:p>
                      <a:pPr marL="0" marR="0" algn="ctr">
                        <a:lnSpc>
                          <a:spcPct val="115000"/>
                        </a:lnSpc>
                        <a:spcBef>
                          <a:spcPts val="0"/>
                        </a:spcBef>
                        <a:spcAft>
                          <a:spcPts val="0"/>
                        </a:spcAft>
                      </a:pPr>
                      <a:r>
                        <a:rPr lang="en-US" sz="900" dirty="0">
                          <a:effectLst/>
                        </a:rPr>
                        <a:t>HR</a:t>
                      </a:r>
                      <a:endParaRPr lang="en-US" sz="800" dirty="0">
                        <a:effectLst/>
                        <a:latin typeface="Times New Roman"/>
                        <a:ea typeface="Times"/>
                      </a:endParaRPr>
                    </a:p>
                  </a:txBody>
                  <a:tcPr marL="37830" marR="37830" marT="0" marB="0" anchor="ctr"/>
                </a:tc>
                <a:tc>
                  <a:txBody>
                    <a:bodyPr/>
                    <a:lstStyle/>
                    <a:p>
                      <a:pPr marL="0" marR="0" algn="ctr">
                        <a:lnSpc>
                          <a:spcPct val="115000"/>
                        </a:lnSpc>
                        <a:spcBef>
                          <a:spcPts val="0"/>
                        </a:spcBef>
                        <a:spcAft>
                          <a:spcPts val="0"/>
                        </a:spcAft>
                      </a:pPr>
                      <a:r>
                        <a:rPr lang="en-US" sz="900" dirty="0">
                          <a:effectLst/>
                        </a:rPr>
                        <a:t>8:16</a:t>
                      </a:r>
                      <a:endParaRPr lang="en-US" sz="800" dirty="0">
                        <a:effectLst/>
                        <a:latin typeface="Times New Roman"/>
                        <a:ea typeface="Times"/>
                      </a:endParaRPr>
                    </a:p>
                  </a:txBody>
                  <a:tcPr marL="37830" marR="37830" marT="0" marB="0" anchor="ctr"/>
                </a:tc>
                <a:tc>
                  <a:txBody>
                    <a:bodyPr/>
                    <a:lstStyle/>
                    <a:p>
                      <a:pPr marL="0" marR="0" algn="ctr">
                        <a:lnSpc>
                          <a:spcPct val="115000"/>
                        </a:lnSpc>
                        <a:spcBef>
                          <a:spcPts val="0"/>
                        </a:spcBef>
                        <a:spcAft>
                          <a:spcPts val="0"/>
                        </a:spcAft>
                      </a:pPr>
                      <a:r>
                        <a:rPr lang="en-US" sz="900" dirty="0">
                          <a:effectLst/>
                        </a:rPr>
                        <a:t>8:26</a:t>
                      </a:r>
                      <a:endParaRPr lang="en-US" sz="800" dirty="0">
                        <a:effectLst/>
                        <a:latin typeface="Times New Roman"/>
                        <a:ea typeface="Times"/>
                      </a:endParaRPr>
                    </a:p>
                  </a:txBody>
                  <a:tcPr marL="37830" marR="37830" marT="0" marB="0" anchor="ctr"/>
                </a:tc>
              </a:tr>
              <a:tr h="311997">
                <a:tc>
                  <a:txBody>
                    <a:bodyPr/>
                    <a:lstStyle/>
                    <a:p>
                      <a:pPr marL="0" marR="0" algn="ctr">
                        <a:lnSpc>
                          <a:spcPct val="115000"/>
                        </a:lnSpc>
                        <a:spcBef>
                          <a:spcPts val="0"/>
                        </a:spcBef>
                        <a:spcAft>
                          <a:spcPts val="0"/>
                        </a:spcAft>
                      </a:pPr>
                      <a:r>
                        <a:rPr lang="en-US" sz="900" dirty="0">
                          <a:effectLst/>
                        </a:rPr>
                        <a:t>3/4°</a:t>
                      </a:r>
                      <a:endParaRPr lang="en-US" sz="800" dirty="0">
                        <a:effectLst/>
                        <a:latin typeface="Times New Roman"/>
                        <a:ea typeface="Times"/>
                      </a:endParaRPr>
                    </a:p>
                  </a:txBody>
                  <a:tcPr marL="37830" marR="37830" marT="0" marB="0" anchor="ctr"/>
                </a:tc>
                <a:tc>
                  <a:txBody>
                    <a:bodyPr/>
                    <a:lstStyle/>
                    <a:p>
                      <a:pPr marL="0" marR="0" algn="ctr">
                        <a:lnSpc>
                          <a:spcPct val="115000"/>
                        </a:lnSpc>
                        <a:spcBef>
                          <a:spcPts val="0"/>
                        </a:spcBef>
                        <a:spcAft>
                          <a:spcPts val="0"/>
                        </a:spcAft>
                      </a:pPr>
                      <a:r>
                        <a:rPr lang="en-US" sz="900" dirty="0">
                          <a:effectLst/>
                        </a:rPr>
                        <a:t>8:30</a:t>
                      </a:r>
                      <a:endParaRPr lang="en-US" sz="800" dirty="0">
                        <a:effectLst/>
                        <a:latin typeface="Times New Roman"/>
                        <a:ea typeface="Times"/>
                      </a:endParaRPr>
                    </a:p>
                  </a:txBody>
                  <a:tcPr marL="37830" marR="37830" marT="0" marB="0" anchor="ctr"/>
                </a:tc>
                <a:tc>
                  <a:txBody>
                    <a:bodyPr/>
                    <a:lstStyle/>
                    <a:p>
                      <a:pPr marL="0" marR="0" algn="ctr">
                        <a:lnSpc>
                          <a:spcPct val="115000"/>
                        </a:lnSpc>
                        <a:spcBef>
                          <a:spcPts val="0"/>
                        </a:spcBef>
                        <a:spcAft>
                          <a:spcPts val="0"/>
                        </a:spcAft>
                      </a:pPr>
                      <a:r>
                        <a:rPr lang="en-US" sz="900" dirty="0">
                          <a:effectLst/>
                        </a:rPr>
                        <a:t>9:16</a:t>
                      </a:r>
                      <a:endParaRPr lang="en-US" sz="800" dirty="0">
                        <a:effectLst/>
                        <a:latin typeface="Times New Roman"/>
                        <a:ea typeface="Times"/>
                      </a:endParaRPr>
                    </a:p>
                  </a:txBody>
                  <a:tcPr marL="37830" marR="37830" marT="0" marB="0" anchor="ctr"/>
                </a:tc>
              </a:tr>
              <a:tr h="311997">
                <a:tc>
                  <a:txBody>
                    <a:bodyPr/>
                    <a:lstStyle/>
                    <a:p>
                      <a:pPr marL="0" marR="0" algn="ctr">
                        <a:lnSpc>
                          <a:spcPct val="115000"/>
                        </a:lnSpc>
                        <a:spcBef>
                          <a:spcPts val="0"/>
                        </a:spcBef>
                        <a:spcAft>
                          <a:spcPts val="0"/>
                        </a:spcAft>
                      </a:pPr>
                      <a:r>
                        <a:rPr lang="en-US" sz="900" dirty="0">
                          <a:effectLst/>
                        </a:rPr>
                        <a:t>5/6°</a:t>
                      </a:r>
                      <a:endParaRPr lang="en-US" sz="800" dirty="0">
                        <a:effectLst/>
                        <a:latin typeface="Times New Roman"/>
                        <a:ea typeface="Times"/>
                      </a:endParaRPr>
                    </a:p>
                  </a:txBody>
                  <a:tcPr marL="37830" marR="37830" marT="0" marB="0" anchor="ctr"/>
                </a:tc>
                <a:tc>
                  <a:txBody>
                    <a:bodyPr/>
                    <a:lstStyle/>
                    <a:p>
                      <a:pPr marL="0" marR="0" algn="ctr">
                        <a:lnSpc>
                          <a:spcPct val="115000"/>
                        </a:lnSpc>
                        <a:spcBef>
                          <a:spcPts val="0"/>
                        </a:spcBef>
                        <a:spcAft>
                          <a:spcPts val="0"/>
                        </a:spcAft>
                      </a:pPr>
                      <a:r>
                        <a:rPr lang="en-US" sz="900" dirty="0">
                          <a:effectLst/>
                        </a:rPr>
                        <a:t>9:20</a:t>
                      </a:r>
                      <a:endParaRPr lang="en-US" sz="800" dirty="0">
                        <a:effectLst/>
                        <a:latin typeface="Times New Roman"/>
                        <a:ea typeface="Times"/>
                      </a:endParaRPr>
                    </a:p>
                  </a:txBody>
                  <a:tcPr marL="37830" marR="37830" marT="0" marB="0" anchor="ctr"/>
                </a:tc>
                <a:tc>
                  <a:txBody>
                    <a:bodyPr/>
                    <a:lstStyle/>
                    <a:p>
                      <a:pPr marL="0" marR="0" algn="ctr">
                        <a:lnSpc>
                          <a:spcPct val="115000"/>
                        </a:lnSpc>
                        <a:spcBef>
                          <a:spcPts val="0"/>
                        </a:spcBef>
                        <a:spcAft>
                          <a:spcPts val="0"/>
                        </a:spcAft>
                      </a:pPr>
                      <a:r>
                        <a:rPr lang="en-US" sz="900" dirty="0">
                          <a:effectLst/>
                        </a:rPr>
                        <a:t>10:06</a:t>
                      </a:r>
                      <a:endParaRPr lang="en-US" sz="800" dirty="0">
                        <a:effectLst/>
                        <a:latin typeface="Times New Roman"/>
                        <a:ea typeface="Times"/>
                      </a:endParaRPr>
                    </a:p>
                  </a:txBody>
                  <a:tcPr marL="37830" marR="37830" marT="0" marB="0" anchor="ctr"/>
                </a:tc>
              </a:tr>
              <a:tr h="311997">
                <a:tc>
                  <a:txBody>
                    <a:bodyPr/>
                    <a:lstStyle/>
                    <a:p>
                      <a:pPr marL="0" marR="0" algn="ctr">
                        <a:lnSpc>
                          <a:spcPct val="115000"/>
                        </a:lnSpc>
                        <a:spcBef>
                          <a:spcPts val="0"/>
                        </a:spcBef>
                        <a:spcAft>
                          <a:spcPts val="0"/>
                        </a:spcAft>
                      </a:pPr>
                      <a:r>
                        <a:rPr lang="en-US" sz="900" dirty="0">
                          <a:effectLst/>
                        </a:rPr>
                        <a:t>7° Lunch/Study Hall</a:t>
                      </a:r>
                      <a:endParaRPr lang="en-US" sz="800" dirty="0">
                        <a:effectLst/>
                        <a:latin typeface="Times New Roman"/>
                        <a:ea typeface="Times"/>
                      </a:endParaRPr>
                    </a:p>
                  </a:txBody>
                  <a:tcPr marL="37830" marR="37830" marT="0" marB="0" anchor="ctr"/>
                </a:tc>
                <a:tc>
                  <a:txBody>
                    <a:bodyPr/>
                    <a:lstStyle/>
                    <a:p>
                      <a:pPr marL="0" marR="0" algn="ctr">
                        <a:lnSpc>
                          <a:spcPct val="115000"/>
                        </a:lnSpc>
                        <a:spcBef>
                          <a:spcPts val="0"/>
                        </a:spcBef>
                        <a:spcAft>
                          <a:spcPts val="0"/>
                        </a:spcAft>
                      </a:pPr>
                      <a:r>
                        <a:rPr lang="en-US" sz="900" dirty="0">
                          <a:effectLst/>
                        </a:rPr>
                        <a:t>10:10</a:t>
                      </a:r>
                      <a:endParaRPr lang="en-US" sz="800" dirty="0">
                        <a:effectLst/>
                        <a:latin typeface="Times New Roman"/>
                        <a:ea typeface="Times"/>
                      </a:endParaRPr>
                    </a:p>
                  </a:txBody>
                  <a:tcPr marL="37830" marR="37830" marT="0" marB="0" anchor="ctr"/>
                </a:tc>
                <a:tc>
                  <a:txBody>
                    <a:bodyPr/>
                    <a:lstStyle/>
                    <a:p>
                      <a:pPr marL="0" marR="0" algn="ctr">
                        <a:lnSpc>
                          <a:spcPct val="115000"/>
                        </a:lnSpc>
                        <a:spcBef>
                          <a:spcPts val="0"/>
                        </a:spcBef>
                        <a:spcAft>
                          <a:spcPts val="0"/>
                        </a:spcAft>
                      </a:pPr>
                      <a:r>
                        <a:rPr lang="en-US" sz="900" dirty="0">
                          <a:effectLst/>
                        </a:rPr>
                        <a:t>10:31</a:t>
                      </a:r>
                      <a:endParaRPr lang="en-US" sz="800" dirty="0">
                        <a:effectLst/>
                        <a:latin typeface="Times New Roman"/>
                        <a:ea typeface="Times"/>
                      </a:endParaRPr>
                    </a:p>
                  </a:txBody>
                  <a:tcPr marL="37830" marR="37830" marT="0" marB="0" anchor="ctr"/>
                </a:tc>
              </a:tr>
              <a:tr h="311997">
                <a:tc>
                  <a:txBody>
                    <a:bodyPr/>
                    <a:lstStyle/>
                    <a:p>
                      <a:pPr marL="0" marR="0" algn="ctr">
                        <a:lnSpc>
                          <a:spcPct val="115000"/>
                        </a:lnSpc>
                        <a:spcBef>
                          <a:spcPts val="0"/>
                        </a:spcBef>
                        <a:spcAft>
                          <a:spcPts val="0"/>
                        </a:spcAft>
                      </a:pPr>
                      <a:r>
                        <a:rPr lang="en-US" sz="900" dirty="0">
                          <a:effectLst/>
                        </a:rPr>
                        <a:t>8° Study Hall/Lunch</a:t>
                      </a:r>
                      <a:endParaRPr lang="en-US" sz="800" dirty="0">
                        <a:effectLst/>
                        <a:latin typeface="Times New Roman"/>
                        <a:ea typeface="Times"/>
                      </a:endParaRPr>
                    </a:p>
                  </a:txBody>
                  <a:tcPr marL="37830" marR="37830" marT="0" marB="0" anchor="ctr"/>
                </a:tc>
                <a:tc>
                  <a:txBody>
                    <a:bodyPr/>
                    <a:lstStyle/>
                    <a:p>
                      <a:pPr marL="0" marR="0" algn="ctr">
                        <a:lnSpc>
                          <a:spcPct val="115000"/>
                        </a:lnSpc>
                        <a:spcBef>
                          <a:spcPts val="0"/>
                        </a:spcBef>
                        <a:spcAft>
                          <a:spcPts val="0"/>
                        </a:spcAft>
                      </a:pPr>
                      <a:r>
                        <a:rPr lang="en-US" sz="900" dirty="0">
                          <a:effectLst/>
                        </a:rPr>
                        <a:t>10:35</a:t>
                      </a:r>
                      <a:endParaRPr lang="en-US" sz="800" dirty="0">
                        <a:effectLst/>
                        <a:latin typeface="Times New Roman"/>
                        <a:ea typeface="Times"/>
                      </a:endParaRPr>
                    </a:p>
                  </a:txBody>
                  <a:tcPr marL="37830" marR="37830" marT="0" marB="0" anchor="ctr"/>
                </a:tc>
                <a:tc>
                  <a:txBody>
                    <a:bodyPr/>
                    <a:lstStyle/>
                    <a:p>
                      <a:pPr marL="0" marR="0" algn="ctr">
                        <a:lnSpc>
                          <a:spcPct val="115000"/>
                        </a:lnSpc>
                        <a:spcBef>
                          <a:spcPts val="0"/>
                        </a:spcBef>
                        <a:spcAft>
                          <a:spcPts val="0"/>
                        </a:spcAft>
                      </a:pPr>
                      <a:r>
                        <a:rPr lang="en-US" sz="900" dirty="0">
                          <a:effectLst/>
                        </a:rPr>
                        <a:t>10:56</a:t>
                      </a:r>
                      <a:endParaRPr lang="en-US" sz="800" dirty="0">
                        <a:effectLst/>
                        <a:latin typeface="Times New Roman"/>
                        <a:ea typeface="Times"/>
                      </a:endParaRPr>
                    </a:p>
                  </a:txBody>
                  <a:tcPr marL="37830" marR="37830" marT="0" marB="0" anchor="ctr"/>
                </a:tc>
              </a:tr>
              <a:tr h="311997">
                <a:tc>
                  <a:txBody>
                    <a:bodyPr/>
                    <a:lstStyle/>
                    <a:p>
                      <a:pPr marL="0" marR="0" algn="ctr">
                        <a:lnSpc>
                          <a:spcPct val="115000"/>
                        </a:lnSpc>
                        <a:spcBef>
                          <a:spcPts val="0"/>
                        </a:spcBef>
                        <a:spcAft>
                          <a:spcPts val="0"/>
                        </a:spcAft>
                      </a:pPr>
                      <a:r>
                        <a:rPr lang="en-US" sz="900" dirty="0">
                          <a:effectLst/>
                        </a:rPr>
                        <a:t>9° Lunch/Study Hall</a:t>
                      </a:r>
                      <a:endParaRPr lang="en-US" sz="800" dirty="0">
                        <a:effectLst/>
                        <a:latin typeface="Times New Roman"/>
                        <a:ea typeface="Times"/>
                      </a:endParaRPr>
                    </a:p>
                  </a:txBody>
                  <a:tcPr marL="37830" marR="37830" marT="0" marB="0" anchor="ctr"/>
                </a:tc>
                <a:tc>
                  <a:txBody>
                    <a:bodyPr/>
                    <a:lstStyle/>
                    <a:p>
                      <a:pPr marL="0" marR="0" algn="ctr">
                        <a:lnSpc>
                          <a:spcPct val="115000"/>
                        </a:lnSpc>
                        <a:spcBef>
                          <a:spcPts val="0"/>
                        </a:spcBef>
                        <a:spcAft>
                          <a:spcPts val="0"/>
                        </a:spcAft>
                      </a:pPr>
                      <a:r>
                        <a:rPr lang="en-US" sz="900" dirty="0">
                          <a:effectLst/>
                        </a:rPr>
                        <a:t>11:00</a:t>
                      </a:r>
                      <a:endParaRPr lang="en-US" sz="800" dirty="0">
                        <a:effectLst/>
                        <a:latin typeface="Times New Roman"/>
                        <a:ea typeface="Times"/>
                      </a:endParaRPr>
                    </a:p>
                  </a:txBody>
                  <a:tcPr marL="37830" marR="37830" marT="0" marB="0" anchor="ctr"/>
                </a:tc>
                <a:tc>
                  <a:txBody>
                    <a:bodyPr/>
                    <a:lstStyle/>
                    <a:p>
                      <a:pPr marL="0" marR="0" algn="ctr">
                        <a:lnSpc>
                          <a:spcPct val="115000"/>
                        </a:lnSpc>
                        <a:spcBef>
                          <a:spcPts val="0"/>
                        </a:spcBef>
                        <a:spcAft>
                          <a:spcPts val="0"/>
                        </a:spcAft>
                      </a:pPr>
                      <a:r>
                        <a:rPr lang="en-US" sz="900" dirty="0">
                          <a:effectLst/>
                        </a:rPr>
                        <a:t>11:21</a:t>
                      </a:r>
                      <a:endParaRPr lang="en-US" sz="800" dirty="0">
                        <a:effectLst/>
                        <a:latin typeface="Times New Roman"/>
                        <a:ea typeface="Times"/>
                      </a:endParaRPr>
                    </a:p>
                  </a:txBody>
                  <a:tcPr marL="37830" marR="37830" marT="0" marB="0" anchor="ctr"/>
                </a:tc>
              </a:tr>
              <a:tr h="311997">
                <a:tc>
                  <a:txBody>
                    <a:bodyPr/>
                    <a:lstStyle/>
                    <a:p>
                      <a:pPr marL="0" marR="0" algn="ctr">
                        <a:lnSpc>
                          <a:spcPct val="115000"/>
                        </a:lnSpc>
                        <a:spcBef>
                          <a:spcPts val="0"/>
                        </a:spcBef>
                        <a:spcAft>
                          <a:spcPts val="0"/>
                        </a:spcAft>
                      </a:pPr>
                      <a:r>
                        <a:rPr lang="en-US" sz="900" dirty="0">
                          <a:effectLst/>
                        </a:rPr>
                        <a:t>10° Study Hall/Lunch</a:t>
                      </a:r>
                      <a:endParaRPr lang="en-US" sz="800" dirty="0">
                        <a:effectLst/>
                        <a:latin typeface="Times New Roman"/>
                        <a:ea typeface="Times"/>
                      </a:endParaRPr>
                    </a:p>
                  </a:txBody>
                  <a:tcPr marL="37830" marR="37830" marT="0" marB="0" anchor="ctr"/>
                </a:tc>
                <a:tc>
                  <a:txBody>
                    <a:bodyPr/>
                    <a:lstStyle/>
                    <a:p>
                      <a:pPr marL="0" marR="0" algn="ctr">
                        <a:lnSpc>
                          <a:spcPct val="115000"/>
                        </a:lnSpc>
                        <a:spcBef>
                          <a:spcPts val="0"/>
                        </a:spcBef>
                        <a:spcAft>
                          <a:spcPts val="0"/>
                        </a:spcAft>
                      </a:pPr>
                      <a:r>
                        <a:rPr lang="en-US" sz="900" dirty="0">
                          <a:effectLst/>
                        </a:rPr>
                        <a:t>11:25</a:t>
                      </a:r>
                      <a:endParaRPr lang="en-US" sz="800" dirty="0">
                        <a:effectLst/>
                        <a:latin typeface="Times New Roman"/>
                        <a:ea typeface="Times"/>
                      </a:endParaRPr>
                    </a:p>
                  </a:txBody>
                  <a:tcPr marL="37830" marR="37830" marT="0" marB="0" anchor="ctr"/>
                </a:tc>
                <a:tc>
                  <a:txBody>
                    <a:bodyPr/>
                    <a:lstStyle/>
                    <a:p>
                      <a:pPr marL="0" marR="0" algn="ctr">
                        <a:lnSpc>
                          <a:spcPct val="115000"/>
                        </a:lnSpc>
                        <a:spcBef>
                          <a:spcPts val="0"/>
                        </a:spcBef>
                        <a:spcAft>
                          <a:spcPts val="0"/>
                        </a:spcAft>
                      </a:pPr>
                      <a:r>
                        <a:rPr lang="en-US" sz="900" dirty="0">
                          <a:effectLst/>
                        </a:rPr>
                        <a:t>11:46</a:t>
                      </a:r>
                      <a:endParaRPr lang="en-US" sz="800" dirty="0">
                        <a:effectLst/>
                        <a:latin typeface="Times New Roman"/>
                        <a:ea typeface="Times"/>
                      </a:endParaRPr>
                    </a:p>
                  </a:txBody>
                  <a:tcPr marL="37830" marR="37830" marT="0" marB="0" anchor="ctr"/>
                </a:tc>
              </a:tr>
              <a:tr h="311997">
                <a:tc>
                  <a:txBody>
                    <a:bodyPr/>
                    <a:lstStyle/>
                    <a:p>
                      <a:pPr marL="0" marR="0" algn="ctr">
                        <a:lnSpc>
                          <a:spcPct val="115000"/>
                        </a:lnSpc>
                        <a:spcBef>
                          <a:spcPts val="0"/>
                        </a:spcBef>
                        <a:spcAft>
                          <a:spcPts val="0"/>
                        </a:spcAft>
                      </a:pPr>
                      <a:r>
                        <a:rPr lang="en-US" sz="900" dirty="0">
                          <a:effectLst/>
                        </a:rPr>
                        <a:t>11° Lunch/Study Hall</a:t>
                      </a:r>
                      <a:endParaRPr lang="en-US" sz="800" dirty="0">
                        <a:effectLst/>
                        <a:latin typeface="Times New Roman"/>
                        <a:ea typeface="Times"/>
                      </a:endParaRPr>
                    </a:p>
                  </a:txBody>
                  <a:tcPr marL="37830" marR="37830" marT="0" marB="0" anchor="ctr"/>
                </a:tc>
                <a:tc>
                  <a:txBody>
                    <a:bodyPr/>
                    <a:lstStyle/>
                    <a:p>
                      <a:pPr marL="0" marR="0" algn="ctr">
                        <a:lnSpc>
                          <a:spcPct val="115000"/>
                        </a:lnSpc>
                        <a:spcBef>
                          <a:spcPts val="0"/>
                        </a:spcBef>
                        <a:spcAft>
                          <a:spcPts val="0"/>
                        </a:spcAft>
                      </a:pPr>
                      <a:r>
                        <a:rPr lang="en-US" sz="900" dirty="0">
                          <a:effectLst/>
                        </a:rPr>
                        <a:t>11:50</a:t>
                      </a:r>
                      <a:endParaRPr lang="en-US" sz="800" dirty="0">
                        <a:effectLst/>
                        <a:latin typeface="Times New Roman"/>
                        <a:ea typeface="Times"/>
                      </a:endParaRPr>
                    </a:p>
                  </a:txBody>
                  <a:tcPr marL="37830" marR="37830" marT="0" marB="0" anchor="ctr"/>
                </a:tc>
                <a:tc>
                  <a:txBody>
                    <a:bodyPr/>
                    <a:lstStyle/>
                    <a:p>
                      <a:pPr marL="0" marR="0" algn="ctr">
                        <a:lnSpc>
                          <a:spcPct val="115000"/>
                        </a:lnSpc>
                        <a:spcBef>
                          <a:spcPts val="0"/>
                        </a:spcBef>
                        <a:spcAft>
                          <a:spcPts val="0"/>
                        </a:spcAft>
                      </a:pPr>
                      <a:r>
                        <a:rPr lang="en-US" sz="900" dirty="0">
                          <a:effectLst/>
                        </a:rPr>
                        <a:t>12:11</a:t>
                      </a:r>
                      <a:endParaRPr lang="en-US" sz="800" dirty="0">
                        <a:effectLst/>
                        <a:latin typeface="Times New Roman"/>
                        <a:ea typeface="Times"/>
                      </a:endParaRPr>
                    </a:p>
                  </a:txBody>
                  <a:tcPr marL="37830" marR="37830" marT="0" marB="0" anchor="ctr"/>
                </a:tc>
              </a:tr>
              <a:tr h="311997">
                <a:tc>
                  <a:txBody>
                    <a:bodyPr/>
                    <a:lstStyle/>
                    <a:p>
                      <a:pPr marL="0" marR="0" algn="ctr">
                        <a:lnSpc>
                          <a:spcPct val="115000"/>
                        </a:lnSpc>
                        <a:spcBef>
                          <a:spcPts val="0"/>
                        </a:spcBef>
                        <a:spcAft>
                          <a:spcPts val="0"/>
                        </a:spcAft>
                      </a:pPr>
                      <a:r>
                        <a:rPr lang="en-US" sz="900" dirty="0">
                          <a:effectLst/>
                        </a:rPr>
                        <a:t>12° Study Hall/Lunch</a:t>
                      </a:r>
                      <a:endParaRPr lang="en-US" sz="800" dirty="0">
                        <a:effectLst/>
                        <a:latin typeface="Times New Roman"/>
                        <a:ea typeface="Times"/>
                      </a:endParaRPr>
                    </a:p>
                  </a:txBody>
                  <a:tcPr marL="37830" marR="37830" marT="0" marB="0" anchor="ctr"/>
                </a:tc>
                <a:tc>
                  <a:txBody>
                    <a:bodyPr/>
                    <a:lstStyle/>
                    <a:p>
                      <a:pPr marL="0" marR="0" algn="ctr">
                        <a:lnSpc>
                          <a:spcPct val="115000"/>
                        </a:lnSpc>
                        <a:spcBef>
                          <a:spcPts val="0"/>
                        </a:spcBef>
                        <a:spcAft>
                          <a:spcPts val="0"/>
                        </a:spcAft>
                      </a:pPr>
                      <a:r>
                        <a:rPr lang="en-US" sz="900" dirty="0">
                          <a:effectLst/>
                        </a:rPr>
                        <a:t>12:15</a:t>
                      </a:r>
                      <a:endParaRPr lang="en-US" sz="800" dirty="0">
                        <a:effectLst/>
                        <a:latin typeface="Times New Roman"/>
                        <a:ea typeface="Times"/>
                      </a:endParaRPr>
                    </a:p>
                  </a:txBody>
                  <a:tcPr marL="37830" marR="37830" marT="0" marB="0" anchor="ctr"/>
                </a:tc>
                <a:tc>
                  <a:txBody>
                    <a:bodyPr/>
                    <a:lstStyle/>
                    <a:p>
                      <a:pPr marL="0" marR="0" algn="ctr">
                        <a:lnSpc>
                          <a:spcPct val="115000"/>
                        </a:lnSpc>
                        <a:spcBef>
                          <a:spcPts val="0"/>
                        </a:spcBef>
                        <a:spcAft>
                          <a:spcPts val="0"/>
                        </a:spcAft>
                      </a:pPr>
                      <a:r>
                        <a:rPr lang="en-US" sz="900" dirty="0">
                          <a:effectLst/>
                        </a:rPr>
                        <a:t>12:36</a:t>
                      </a:r>
                      <a:endParaRPr lang="en-US" sz="800" dirty="0">
                        <a:effectLst/>
                        <a:latin typeface="Times New Roman"/>
                        <a:ea typeface="Times"/>
                      </a:endParaRPr>
                    </a:p>
                  </a:txBody>
                  <a:tcPr marL="37830" marR="37830" marT="0" marB="0" anchor="ctr"/>
                </a:tc>
              </a:tr>
              <a:tr h="311997">
                <a:tc>
                  <a:txBody>
                    <a:bodyPr/>
                    <a:lstStyle/>
                    <a:p>
                      <a:pPr marL="0" marR="0" algn="ctr">
                        <a:lnSpc>
                          <a:spcPct val="115000"/>
                        </a:lnSpc>
                        <a:spcBef>
                          <a:spcPts val="0"/>
                        </a:spcBef>
                        <a:spcAft>
                          <a:spcPts val="0"/>
                        </a:spcAft>
                      </a:pPr>
                      <a:r>
                        <a:rPr lang="en-US" sz="900" dirty="0">
                          <a:effectLst/>
                        </a:rPr>
                        <a:t>13/14°</a:t>
                      </a:r>
                      <a:endParaRPr lang="en-US" sz="800" dirty="0">
                        <a:effectLst/>
                        <a:latin typeface="Times New Roman"/>
                        <a:ea typeface="Times"/>
                      </a:endParaRPr>
                    </a:p>
                  </a:txBody>
                  <a:tcPr marL="37830" marR="37830" marT="0" marB="0" anchor="ctr"/>
                </a:tc>
                <a:tc>
                  <a:txBody>
                    <a:bodyPr/>
                    <a:lstStyle/>
                    <a:p>
                      <a:pPr marL="0" marR="0" algn="ctr">
                        <a:lnSpc>
                          <a:spcPct val="115000"/>
                        </a:lnSpc>
                        <a:spcBef>
                          <a:spcPts val="0"/>
                        </a:spcBef>
                        <a:spcAft>
                          <a:spcPts val="0"/>
                        </a:spcAft>
                      </a:pPr>
                      <a:r>
                        <a:rPr lang="en-US" sz="900" dirty="0">
                          <a:effectLst/>
                        </a:rPr>
                        <a:t>12:40</a:t>
                      </a:r>
                      <a:endParaRPr lang="en-US" sz="800" dirty="0">
                        <a:effectLst/>
                        <a:latin typeface="Times New Roman"/>
                        <a:ea typeface="Times"/>
                      </a:endParaRPr>
                    </a:p>
                  </a:txBody>
                  <a:tcPr marL="37830" marR="37830" marT="0" marB="0" anchor="ctr"/>
                </a:tc>
                <a:tc>
                  <a:txBody>
                    <a:bodyPr/>
                    <a:lstStyle/>
                    <a:p>
                      <a:pPr marL="0" marR="0" algn="ctr">
                        <a:lnSpc>
                          <a:spcPct val="115000"/>
                        </a:lnSpc>
                        <a:spcBef>
                          <a:spcPts val="0"/>
                        </a:spcBef>
                        <a:spcAft>
                          <a:spcPts val="0"/>
                        </a:spcAft>
                      </a:pPr>
                      <a:r>
                        <a:rPr lang="en-US" sz="900" dirty="0">
                          <a:effectLst/>
                        </a:rPr>
                        <a:t>1:26</a:t>
                      </a:r>
                      <a:endParaRPr lang="en-US" sz="800" dirty="0">
                        <a:effectLst/>
                        <a:latin typeface="Times New Roman"/>
                        <a:ea typeface="Times"/>
                      </a:endParaRPr>
                    </a:p>
                  </a:txBody>
                  <a:tcPr marL="37830" marR="37830" marT="0" marB="0" anchor="ctr"/>
                </a:tc>
              </a:tr>
              <a:tr h="311997">
                <a:tc>
                  <a:txBody>
                    <a:bodyPr/>
                    <a:lstStyle/>
                    <a:p>
                      <a:pPr marL="0" marR="0" algn="ctr">
                        <a:lnSpc>
                          <a:spcPct val="115000"/>
                        </a:lnSpc>
                        <a:spcBef>
                          <a:spcPts val="0"/>
                        </a:spcBef>
                        <a:spcAft>
                          <a:spcPts val="0"/>
                        </a:spcAft>
                      </a:pPr>
                      <a:r>
                        <a:rPr lang="en-US" sz="900" dirty="0">
                          <a:effectLst/>
                        </a:rPr>
                        <a:t>15/16°</a:t>
                      </a:r>
                      <a:endParaRPr lang="en-US" sz="800" dirty="0">
                        <a:effectLst/>
                        <a:latin typeface="Times New Roman"/>
                        <a:ea typeface="Times"/>
                      </a:endParaRPr>
                    </a:p>
                  </a:txBody>
                  <a:tcPr marL="37830" marR="37830" marT="0" marB="0" anchor="ctr"/>
                </a:tc>
                <a:tc>
                  <a:txBody>
                    <a:bodyPr/>
                    <a:lstStyle/>
                    <a:p>
                      <a:pPr marL="0" marR="0" algn="ctr">
                        <a:lnSpc>
                          <a:spcPct val="115000"/>
                        </a:lnSpc>
                        <a:spcBef>
                          <a:spcPts val="0"/>
                        </a:spcBef>
                        <a:spcAft>
                          <a:spcPts val="0"/>
                        </a:spcAft>
                      </a:pPr>
                      <a:r>
                        <a:rPr lang="en-US" sz="900" dirty="0">
                          <a:effectLst/>
                        </a:rPr>
                        <a:t>1:30</a:t>
                      </a:r>
                      <a:endParaRPr lang="en-US" sz="800" dirty="0">
                        <a:effectLst/>
                        <a:latin typeface="Times New Roman"/>
                        <a:ea typeface="Times"/>
                      </a:endParaRPr>
                    </a:p>
                  </a:txBody>
                  <a:tcPr marL="37830" marR="37830" marT="0" marB="0" anchor="ctr"/>
                </a:tc>
                <a:tc>
                  <a:txBody>
                    <a:bodyPr/>
                    <a:lstStyle/>
                    <a:p>
                      <a:pPr marL="0" marR="0" algn="ctr">
                        <a:lnSpc>
                          <a:spcPct val="115000"/>
                        </a:lnSpc>
                        <a:spcBef>
                          <a:spcPts val="0"/>
                        </a:spcBef>
                        <a:spcAft>
                          <a:spcPts val="0"/>
                        </a:spcAft>
                      </a:pPr>
                      <a:r>
                        <a:rPr lang="en-US" sz="900" dirty="0">
                          <a:effectLst/>
                        </a:rPr>
                        <a:t>2:16</a:t>
                      </a:r>
                      <a:endParaRPr lang="en-US" sz="800" dirty="0">
                        <a:effectLst/>
                        <a:latin typeface="Times New Roman"/>
                        <a:ea typeface="Times"/>
                      </a:endParaRPr>
                    </a:p>
                  </a:txBody>
                  <a:tcPr marL="37830" marR="37830" marT="0" marB="0" anchor="ctr"/>
                </a:tc>
              </a:tr>
              <a:tr h="311997">
                <a:tc>
                  <a:txBody>
                    <a:bodyPr/>
                    <a:lstStyle/>
                    <a:p>
                      <a:pPr marL="0" marR="0" algn="ctr">
                        <a:lnSpc>
                          <a:spcPct val="115000"/>
                        </a:lnSpc>
                        <a:spcBef>
                          <a:spcPts val="0"/>
                        </a:spcBef>
                        <a:spcAft>
                          <a:spcPts val="0"/>
                        </a:spcAft>
                      </a:pPr>
                      <a:r>
                        <a:rPr lang="en-US" sz="900" dirty="0">
                          <a:effectLst/>
                        </a:rPr>
                        <a:t>*17°</a:t>
                      </a:r>
                      <a:endParaRPr lang="en-US" sz="800" dirty="0">
                        <a:effectLst/>
                        <a:latin typeface="Times New Roman"/>
                        <a:ea typeface="Times"/>
                      </a:endParaRPr>
                    </a:p>
                  </a:txBody>
                  <a:tcPr marL="37830" marR="37830" marT="0" marB="0" anchor="ctr"/>
                </a:tc>
                <a:tc>
                  <a:txBody>
                    <a:bodyPr/>
                    <a:lstStyle/>
                    <a:p>
                      <a:pPr marL="0" marR="0" algn="ctr">
                        <a:lnSpc>
                          <a:spcPct val="115000"/>
                        </a:lnSpc>
                        <a:spcBef>
                          <a:spcPts val="0"/>
                        </a:spcBef>
                        <a:spcAft>
                          <a:spcPts val="0"/>
                        </a:spcAft>
                      </a:pPr>
                      <a:r>
                        <a:rPr lang="en-US" sz="900" dirty="0">
                          <a:effectLst/>
                        </a:rPr>
                        <a:t>2:20</a:t>
                      </a:r>
                      <a:endParaRPr lang="en-US" sz="800" dirty="0">
                        <a:effectLst/>
                        <a:latin typeface="Times New Roman"/>
                        <a:ea typeface="Times"/>
                      </a:endParaRPr>
                    </a:p>
                  </a:txBody>
                  <a:tcPr marL="37830" marR="37830" marT="0" marB="0" anchor="ctr"/>
                </a:tc>
                <a:tc>
                  <a:txBody>
                    <a:bodyPr/>
                    <a:lstStyle/>
                    <a:p>
                      <a:pPr marL="0" marR="0" algn="ctr">
                        <a:lnSpc>
                          <a:spcPct val="115000"/>
                        </a:lnSpc>
                        <a:spcBef>
                          <a:spcPts val="0"/>
                        </a:spcBef>
                        <a:spcAft>
                          <a:spcPts val="0"/>
                        </a:spcAft>
                      </a:pPr>
                      <a:r>
                        <a:rPr lang="en-US" sz="900" dirty="0">
                          <a:effectLst/>
                        </a:rPr>
                        <a:t>2:58</a:t>
                      </a:r>
                      <a:endParaRPr lang="en-US" sz="800" dirty="0">
                        <a:effectLst/>
                        <a:latin typeface="Times New Roman"/>
                        <a:ea typeface="Times"/>
                      </a:endParaRPr>
                    </a:p>
                  </a:txBody>
                  <a:tcPr marL="37830" marR="37830" marT="0" marB="0" anchor="ctr"/>
                </a:tc>
              </a:tr>
            </a:tbl>
          </a:graphicData>
        </a:graphic>
      </p:graphicFrame>
    </p:spTree>
  </p:cSld>
  <p:clrMapOvr>
    <a:masterClrMapping/>
  </p:clrMapOvr>
  <p:transition>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Attendance-Student Handbook pages </a:t>
            </a:r>
            <a:r>
              <a:rPr lang="en-US" sz="2400" b="1" u="sng" dirty="0"/>
              <a:t>6</a:t>
            </a:r>
            <a:r>
              <a:rPr lang="en-US" sz="2400" b="1" u="sng" dirty="0" smtClean="0"/>
              <a:t> &amp; 7 ?</a:t>
            </a:r>
            <a:endParaRPr lang="en-US" sz="2400" b="1" u="sng" dirty="0"/>
          </a:p>
        </p:txBody>
      </p:sp>
      <p:sp>
        <p:nvSpPr>
          <p:cNvPr id="3" name="Content Placeholder 2"/>
          <p:cNvSpPr>
            <a:spLocks noGrp="1"/>
          </p:cNvSpPr>
          <p:nvPr>
            <p:ph sz="quarter" idx="1"/>
          </p:nvPr>
        </p:nvSpPr>
        <p:spPr/>
        <p:txBody>
          <a:bodyPr>
            <a:normAutofit/>
          </a:bodyPr>
          <a:lstStyle/>
          <a:p>
            <a:r>
              <a:rPr lang="en-US" sz="2000" dirty="0" smtClean="0"/>
              <a:t>Attendance at school is critical to your academic success.  Please follow the guidelines in the Handbook as they relate to:</a:t>
            </a:r>
          </a:p>
          <a:p>
            <a:pPr marL="0" indent="0">
              <a:buNone/>
            </a:pPr>
            <a:r>
              <a:rPr lang="en-US" sz="2000" dirty="0" smtClean="0"/>
              <a:t>	1.  Planned Absences and Vacations (Semester Exams in Dec</a:t>
            </a:r>
          </a:p>
          <a:p>
            <a:pPr marL="0" indent="0">
              <a:buNone/>
            </a:pPr>
            <a:r>
              <a:rPr lang="en-US" sz="2000" dirty="0" smtClean="0"/>
              <a:t>	2.  College Visits </a:t>
            </a:r>
          </a:p>
          <a:p>
            <a:pPr marL="0" indent="0">
              <a:buNone/>
            </a:pPr>
            <a:r>
              <a:rPr lang="en-US" sz="2000" dirty="0" smtClean="0"/>
              <a:t>	3.  Extra-curricular participation</a:t>
            </a:r>
          </a:p>
          <a:p>
            <a:pPr marL="0" indent="0">
              <a:buNone/>
            </a:pPr>
            <a:r>
              <a:rPr lang="en-US" sz="2000" dirty="0" smtClean="0"/>
              <a:t>	4.  Calling the Student Office Attendance Line (440) 427-6111.</a:t>
            </a:r>
          </a:p>
          <a:p>
            <a:pPr marL="0" indent="0">
              <a:buNone/>
            </a:pPr>
            <a:r>
              <a:rPr lang="en-US" sz="2000" dirty="0" smtClean="0"/>
              <a:t>	5.  Missing work and Make-up work</a:t>
            </a:r>
          </a:p>
          <a:p>
            <a:pPr marL="0" indent="0">
              <a:buNone/>
            </a:pPr>
            <a:r>
              <a:rPr lang="en-US" sz="2000" dirty="0" smtClean="0"/>
              <a:t>	6.  Truancy</a:t>
            </a:r>
          </a:p>
          <a:p>
            <a:pPr marL="0" indent="0">
              <a:buNone/>
            </a:pPr>
            <a:r>
              <a:rPr lang="en-US" dirty="0"/>
              <a:t>	</a:t>
            </a:r>
          </a:p>
        </p:txBody>
      </p:sp>
    </p:spTree>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lnSpcReduction="10000"/>
          </a:bodyPr>
          <a:lstStyle/>
          <a:p>
            <a:r>
              <a:rPr lang="en-US" dirty="0" smtClean="0"/>
              <a:t>Excused Absences/Sign Outs</a:t>
            </a:r>
            <a:endParaRPr lang="en-US" dirty="0"/>
          </a:p>
        </p:txBody>
      </p:sp>
      <p:sp>
        <p:nvSpPr>
          <p:cNvPr id="5" name="Text Placeholder 4"/>
          <p:cNvSpPr>
            <a:spLocks noGrp="1"/>
          </p:cNvSpPr>
          <p:nvPr>
            <p:ph type="body" sz="half" idx="3"/>
          </p:nvPr>
        </p:nvSpPr>
        <p:spPr/>
        <p:txBody>
          <a:bodyPr>
            <a:normAutofit lnSpcReduction="10000"/>
          </a:bodyPr>
          <a:lstStyle/>
          <a:p>
            <a:r>
              <a:rPr lang="en-US" dirty="0" smtClean="0"/>
              <a:t>Unexcused Absences/Sign Outs</a:t>
            </a:r>
            <a:endParaRPr lang="en-US" dirty="0"/>
          </a:p>
        </p:txBody>
      </p:sp>
      <p:sp>
        <p:nvSpPr>
          <p:cNvPr id="4" name="Content Placeholder 3"/>
          <p:cNvSpPr>
            <a:spLocks noGrp="1"/>
          </p:cNvSpPr>
          <p:nvPr>
            <p:ph sz="quarter" idx="2"/>
          </p:nvPr>
        </p:nvSpPr>
        <p:spPr/>
        <p:txBody>
          <a:bodyPr>
            <a:normAutofit/>
          </a:bodyPr>
          <a:lstStyle/>
          <a:p>
            <a:r>
              <a:rPr lang="en-US" b="1" dirty="0"/>
              <a:t> </a:t>
            </a:r>
            <a:r>
              <a:rPr lang="en-US" sz="2000" dirty="0" smtClean="0"/>
              <a:t>Personal illness of the student</a:t>
            </a:r>
          </a:p>
          <a:p>
            <a:r>
              <a:rPr lang="en-US" sz="2000" dirty="0" smtClean="0"/>
              <a:t> Illness in the student’s family</a:t>
            </a:r>
          </a:p>
          <a:p>
            <a:r>
              <a:rPr lang="en-US" sz="2000" dirty="0" smtClean="0"/>
              <a:t> Death in the family</a:t>
            </a:r>
          </a:p>
          <a:p>
            <a:r>
              <a:rPr lang="en-US" sz="2000" dirty="0" smtClean="0"/>
              <a:t> Quarantine for contagious disease</a:t>
            </a:r>
          </a:p>
          <a:p>
            <a:r>
              <a:rPr lang="en-US" sz="2000" dirty="0" smtClean="0"/>
              <a:t> Religious reasons</a:t>
            </a:r>
          </a:p>
          <a:p>
            <a:r>
              <a:rPr lang="en-US" sz="2000" dirty="0" smtClean="0"/>
              <a:t> Pre-approved vacation</a:t>
            </a:r>
          </a:p>
          <a:p>
            <a:r>
              <a:rPr lang="en-US" sz="2000" dirty="0" smtClean="0"/>
              <a:t> College visits</a:t>
            </a:r>
          </a:p>
          <a:p>
            <a:r>
              <a:rPr lang="en-US" sz="2000" dirty="0" smtClean="0"/>
              <a:t>Court/ Probation</a:t>
            </a:r>
            <a:r>
              <a:rPr lang="en-US" dirty="0" smtClean="0"/>
              <a:t> </a:t>
            </a:r>
          </a:p>
          <a:p>
            <a:endParaRPr lang="en-US" dirty="0"/>
          </a:p>
          <a:p>
            <a:endParaRPr lang="en-US" dirty="0"/>
          </a:p>
        </p:txBody>
      </p:sp>
      <p:sp>
        <p:nvSpPr>
          <p:cNvPr id="6" name="Content Placeholder 5"/>
          <p:cNvSpPr>
            <a:spLocks noGrp="1"/>
          </p:cNvSpPr>
          <p:nvPr>
            <p:ph sz="quarter" idx="4"/>
          </p:nvPr>
        </p:nvSpPr>
        <p:spPr/>
        <p:txBody>
          <a:bodyPr>
            <a:normAutofit fontScale="62500" lnSpcReduction="20000"/>
          </a:bodyPr>
          <a:lstStyle/>
          <a:p>
            <a:r>
              <a:rPr lang="en-US" dirty="0"/>
              <a:t>B</a:t>
            </a:r>
            <a:r>
              <a:rPr lang="en-US" dirty="0" smtClean="0"/>
              <a:t>abysitting  </a:t>
            </a:r>
            <a:endParaRPr lang="en-US" dirty="0"/>
          </a:p>
          <a:p>
            <a:r>
              <a:rPr lang="en-US" dirty="0"/>
              <a:t>H</a:t>
            </a:r>
            <a:r>
              <a:rPr lang="en-US" dirty="0" smtClean="0"/>
              <a:t>air </a:t>
            </a:r>
            <a:r>
              <a:rPr lang="en-US" dirty="0"/>
              <a:t>appointments </a:t>
            </a:r>
          </a:p>
          <a:p>
            <a:r>
              <a:rPr lang="en-US" dirty="0"/>
              <a:t>C</a:t>
            </a:r>
            <a:r>
              <a:rPr lang="en-US" dirty="0" smtClean="0"/>
              <a:t>ar </a:t>
            </a:r>
            <a:r>
              <a:rPr lang="en-US" dirty="0"/>
              <a:t>or traffic problems </a:t>
            </a:r>
          </a:p>
          <a:p>
            <a:r>
              <a:rPr lang="en-US" dirty="0"/>
              <a:t>M</a:t>
            </a:r>
            <a:r>
              <a:rPr lang="en-US" dirty="0" smtClean="0"/>
              <a:t>issing </a:t>
            </a:r>
            <a:r>
              <a:rPr lang="en-US" dirty="0"/>
              <a:t>the bus </a:t>
            </a:r>
          </a:p>
          <a:p>
            <a:r>
              <a:rPr lang="en-US" dirty="0"/>
              <a:t>D</a:t>
            </a:r>
            <a:r>
              <a:rPr lang="en-US" dirty="0" smtClean="0"/>
              <a:t>riving </a:t>
            </a:r>
            <a:r>
              <a:rPr lang="en-US" dirty="0"/>
              <a:t>tests</a:t>
            </a:r>
          </a:p>
          <a:p>
            <a:pPr lvl="0"/>
            <a:r>
              <a:rPr lang="en-US" dirty="0"/>
              <a:t>E</a:t>
            </a:r>
            <a:r>
              <a:rPr lang="en-US" dirty="0" smtClean="0"/>
              <a:t>mployment </a:t>
            </a:r>
            <a:r>
              <a:rPr lang="en-US" dirty="0"/>
              <a:t>interviews </a:t>
            </a:r>
          </a:p>
          <a:p>
            <a:pPr lvl="0"/>
            <a:r>
              <a:rPr lang="en-US" dirty="0"/>
              <a:t>Senior "Skip Day"</a:t>
            </a:r>
          </a:p>
          <a:p>
            <a:pPr lvl="0"/>
            <a:r>
              <a:rPr lang="en-US" dirty="0"/>
              <a:t>O</a:t>
            </a:r>
            <a:r>
              <a:rPr lang="en-US" dirty="0" smtClean="0"/>
              <a:t>versleeping  </a:t>
            </a:r>
            <a:endParaRPr lang="en-US" dirty="0"/>
          </a:p>
          <a:p>
            <a:pPr lvl="0"/>
            <a:r>
              <a:rPr lang="en-US" dirty="0"/>
              <a:t>Monday after Prom </a:t>
            </a:r>
          </a:p>
          <a:p>
            <a:pPr lvl="0"/>
            <a:r>
              <a:rPr lang="en-US" dirty="0"/>
              <a:t>S</a:t>
            </a:r>
            <a:r>
              <a:rPr lang="en-US" dirty="0" smtClean="0"/>
              <a:t>hopping </a:t>
            </a:r>
            <a:endParaRPr lang="en-US" dirty="0"/>
          </a:p>
          <a:p>
            <a:pPr lvl="0"/>
            <a:r>
              <a:rPr lang="en-US" dirty="0"/>
              <a:t>A</a:t>
            </a:r>
            <a:r>
              <a:rPr lang="en-US" dirty="0" smtClean="0"/>
              <a:t>ttending </a:t>
            </a:r>
            <a:r>
              <a:rPr lang="en-US" dirty="0"/>
              <a:t>non-school related events</a:t>
            </a:r>
          </a:p>
          <a:p>
            <a:pPr lvl="0"/>
            <a:r>
              <a:rPr lang="en-US" dirty="0"/>
              <a:t>B</a:t>
            </a:r>
            <a:r>
              <a:rPr lang="en-US" dirty="0" smtClean="0"/>
              <a:t>irthdays</a:t>
            </a:r>
            <a:endParaRPr lang="en-US" dirty="0"/>
          </a:p>
          <a:p>
            <a:pPr lvl="0"/>
            <a:r>
              <a:rPr lang="en-US" dirty="0"/>
              <a:t>O</a:t>
            </a:r>
            <a:r>
              <a:rPr lang="en-US" dirty="0" smtClean="0"/>
              <a:t>utside employment</a:t>
            </a:r>
            <a:endParaRPr lang="en-US" dirty="0"/>
          </a:p>
          <a:p>
            <a:endParaRPr lang="en-US" dirty="0"/>
          </a:p>
        </p:txBody>
      </p:sp>
      <p:sp>
        <p:nvSpPr>
          <p:cNvPr id="2" name="Title 1"/>
          <p:cNvSpPr>
            <a:spLocks noGrp="1"/>
          </p:cNvSpPr>
          <p:nvPr>
            <p:ph type="title"/>
          </p:nvPr>
        </p:nvSpPr>
        <p:spPr>
          <a:xfrm>
            <a:off x="301752" y="0"/>
            <a:ext cx="8534400" cy="987552"/>
          </a:xfrm>
        </p:spPr>
        <p:txBody>
          <a:bodyPr>
            <a:normAutofit fontScale="90000"/>
          </a:bodyPr>
          <a:lstStyle/>
          <a:p>
            <a:pPr lvl="0"/>
            <a:r>
              <a:rPr lang="en-US" b="1" dirty="0"/>
              <a:t/>
            </a:r>
            <a:br>
              <a:rPr lang="en-US" b="1" dirty="0"/>
            </a:br>
            <a:r>
              <a:rPr lang="en-US" b="1" dirty="0" smtClean="0"/>
              <a:t/>
            </a:r>
            <a:br>
              <a:rPr lang="en-US" b="1" dirty="0" smtClean="0"/>
            </a:br>
            <a:r>
              <a:rPr lang="en-US" b="1" dirty="0" smtClean="0"/>
              <a:t>Truancy/Class Cuts</a:t>
            </a:r>
            <a:endParaRPr lang="en-US" dirty="0"/>
          </a:p>
        </p:txBody>
      </p:sp>
    </p:spTree>
  </p:cSld>
  <p:clrMapOvr>
    <a:masterClrMapping/>
  </p:clrMapOvr>
  <p:transition>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Arrival/Dismissal from School/Classes</a:t>
            </a:r>
            <a:endParaRPr lang="en-US" b="1" dirty="0"/>
          </a:p>
        </p:txBody>
      </p:sp>
      <p:sp>
        <p:nvSpPr>
          <p:cNvPr id="3" name="Content Placeholder 2"/>
          <p:cNvSpPr>
            <a:spLocks noGrp="1"/>
          </p:cNvSpPr>
          <p:nvPr>
            <p:ph sz="quarter" idx="1"/>
          </p:nvPr>
        </p:nvSpPr>
        <p:spPr/>
        <p:txBody>
          <a:bodyPr>
            <a:normAutofit fontScale="92500" lnSpcReduction="10000"/>
          </a:bodyPr>
          <a:lstStyle/>
          <a:p>
            <a:r>
              <a:rPr lang="en-US" dirty="0" smtClean="0"/>
              <a:t>Students arriving or leaving from school grounds must sign in/out in the Student Office.</a:t>
            </a:r>
          </a:p>
          <a:p>
            <a:r>
              <a:rPr lang="en-US" dirty="0" smtClean="0"/>
              <a:t>Once a student has signed out he/she is not permitted to sign back in, unless he/she has a medical or court excuse.</a:t>
            </a:r>
          </a:p>
          <a:p>
            <a:r>
              <a:rPr lang="en-US" dirty="0" smtClean="0"/>
              <a:t>Students are expected to be in their designated classroom at the beginning of each period. Those who are not prompt may be subject to disciplinary action.</a:t>
            </a:r>
          </a:p>
          <a:p>
            <a:r>
              <a:rPr lang="en-US" dirty="0"/>
              <a:t>No sign-in, sign-outs, calling yourself </a:t>
            </a:r>
            <a:r>
              <a:rPr lang="en-US" dirty="0" smtClean="0"/>
              <a:t>off.</a:t>
            </a:r>
            <a:endParaRPr lang="en-US" dirty="0"/>
          </a:p>
          <a:p>
            <a:r>
              <a:rPr lang="en-US" dirty="0"/>
              <a:t>As long as you are living at home, your parent is responsible for you and we must have parent permission for sign in/outs and absences.</a:t>
            </a:r>
          </a:p>
          <a:p>
            <a:endParaRPr lang="en-US" dirty="0" smtClean="0"/>
          </a:p>
          <a:p>
            <a:pPr>
              <a:buNone/>
            </a:pPr>
            <a:endParaRPr lang="en-US" dirty="0"/>
          </a:p>
        </p:txBody>
      </p:sp>
    </p:spTree>
  </p:cSld>
  <p:clrMapOvr>
    <a:masterClrMapping/>
  </p:clrMapOvr>
  <p:transition>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BULLDOG  Release – SENIORS ONLY</a:t>
            </a:r>
            <a:endParaRPr lang="en-US" b="1" dirty="0"/>
          </a:p>
        </p:txBody>
      </p:sp>
      <p:sp>
        <p:nvSpPr>
          <p:cNvPr id="3" name="Content Placeholder 2"/>
          <p:cNvSpPr>
            <a:spLocks noGrp="1"/>
          </p:cNvSpPr>
          <p:nvPr>
            <p:ph sz="quarter" idx="1"/>
          </p:nvPr>
        </p:nvSpPr>
        <p:spPr/>
        <p:txBody>
          <a:bodyPr>
            <a:normAutofit fontScale="92500" lnSpcReduction="10000"/>
          </a:bodyPr>
          <a:lstStyle/>
          <a:p>
            <a:r>
              <a:rPr lang="en-US" dirty="0" smtClean="0"/>
              <a:t>Be sure forms have been completed and return to Mr. Baker</a:t>
            </a:r>
          </a:p>
          <a:p>
            <a:r>
              <a:rPr lang="en-US" dirty="0" smtClean="0"/>
              <a:t>Can be revoked for discipline reasons, failing grades, and poor attendance, etc.</a:t>
            </a:r>
          </a:p>
          <a:p>
            <a:r>
              <a:rPr lang="en-US" dirty="0" smtClean="0"/>
              <a:t>Grades are the main reason why Early Release is taken away…not passing required classes needed to graduate</a:t>
            </a:r>
          </a:p>
          <a:p>
            <a:r>
              <a:rPr lang="en-US" dirty="0" smtClean="0"/>
              <a:t>If you have an early release, you must exit the building within 5 minutes after the period ends, if found loitering, early release will be revoked</a:t>
            </a:r>
          </a:p>
          <a:p>
            <a:r>
              <a:rPr lang="en-US" dirty="0" smtClean="0"/>
              <a:t>Guidance will not make changes to your schedule for convenience reasons alone</a:t>
            </a:r>
            <a:endParaRPr lang="en-US" dirty="0"/>
          </a:p>
        </p:txBody>
      </p:sp>
    </p:spTree>
  </p:cSld>
  <p:clrMapOvr>
    <a:masterClrMapping/>
  </p:clrMapOvr>
  <p:transition>
    <p:pull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Breakfast and Lunch</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a:t>Just want to remind everyone that you are all invited to breakfast and lunch everyday.  Research shows you perform better both academically and athletically  when you eat breakfast and lunch.  Olmsted Falls Schools participates in the National School Lunch program providing free and reduced meals to students in need.  If you think you qualify for free or reduced meals you can go online to the district web site, on the left hand side scroll down and click on Food and Nutrition Service.  In the middle of the Food and Nutrition Home Page there is a link to the online application.  You can also obtain a paper application in the </a:t>
            </a:r>
            <a:r>
              <a:rPr lang="en-US" dirty="0" smtClean="0"/>
              <a:t>Student Office </a:t>
            </a:r>
            <a:r>
              <a:rPr lang="en-US" dirty="0"/>
              <a:t>or download a paper application from the Food and Nutrition Home page on the upper left hand side of the page click on meal benefits.</a:t>
            </a:r>
          </a:p>
        </p:txBody>
      </p:sp>
    </p:spTree>
    <p:extLst>
      <p:ext uri="{BB962C8B-B14F-4D97-AF65-F5344CB8AC3E}">
        <p14:creationId xmlns:p14="http://schemas.microsoft.com/office/powerpoint/2010/main" val="1818586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Study Hall</a:t>
            </a:r>
            <a:endParaRPr lang="en-US" b="1" dirty="0"/>
          </a:p>
        </p:txBody>
      </p:sp>
      <p:sp>
        <p:nvSpPr>
          <p:cNvPr id="3" name="Content Placeholder 2"/>
          <p:cNvSpPr>
            <a:spLocks noGrp="1"/>
          </p:cNvSpPr>
          <p:nvPr>
            <p:ph sz="quarter" idx="1"/>
          </p:nvPr>
        </p:nvSpPr>
        <p:spPr/>
        <p:txBody>
          <a:bodyPr/>
          <a:lstStyle/>
          <a:p>
            <a:r>
              <a:rPr lang="en-US" dirty="0" smtClean="0"/>
              <a:t>All Study Halls will be held in the Auditorium.</a:t>
            </a:r>
          </a:p>
          <a:p>
            <a:r>
              <a:rPr lang="en-US" dirty="0" smtClean="0"/>
              <a:t>Please sign in appropriately to the Media Center.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Parking</a:t>
            </a:r>
            <a:endParaRPr lang="en-US" b="1" dirty="0"/>
          </a:p>
        </p:txBody>
      </p:sp>
      <p:sp>
        <p:nvSpPr>
          <p:cNvPr id="3" name="Content Placeholder 2"/>
          <p:cNvSpPr>
            <a:spLocks noGrp="1"/>
          </p:cNvSpPr>
          <p:nvPr>
            <p:ph sz="quarter" idx="1"/>
          </p:nvPr>
        </p:nvSpPr>
        <p:spPr/>
        <p:txBody>
          <a:bodyPr>
            <a:normAutofit/>
          </a:bodyPr>
          <a:lstStyle/>
          <a:p>
            <a:r>
              <a:rPr lang="en-US" sz="2800" dirty="0" smtClean="0"/>
              <a:t>All unpaid school fees MUST be paid before you can purchase a parking pass.</a:t>
            </a:r>
          </a:p>
          <a:p>
            <a:r>
              <a:rPr lang="en-US" sz="2800" dirty="0" smtClean="0"/>
              <a:t>All cars must have parking passes displayed by Friday, August 28th.</a:t>
            </a:r>
          </a:p>
          <a:p>
            <a:r>
              <a:rPr lang="en-US" sz="2800" dirty="0" smtClean="0"/>
              <a:t>Right to revoke parking pass for academics, discipline, abuse of privilege.</a:t>
            </a:r>
          </a:p>
          <a:p>
            <a:r>
              <a:rPr lang="en-US" sz="2800" dirty="0" smtClean="0"/>
              <a:t>OFHS Administration has the right to search cars parked in OFHS lots.</a:t>
            </a:r>
            <a:r>
              <a:rPr lang="en-US" dirty="0" smtClean="0"/>
              <a:t>			</a:t>
            </a:r>
            <a:endParaRPr lang="en-US" dirty="0"/>
          </a:p>
        </p:txBody>
      </p:sp>
    </p:spTree>
  </p:cSld>
  <p:clrMapOvr>
    <a:masterClrMapping/>
  </p:clrMapOvr>
  <p:transition>
    <p:pull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Electronic Device Policy</a:t>
            </a:r>
            <a:endParaRPr lang="en-US" b="1" dirty="0"/>
          </a:p>
        </p:txBody>
      </p:sp>
      <p:sp>
        <p:nvSpPr>
          <p:cNvPr id="7" name="Content Placeholder 6"/>
          <p:cNvSpPr>
            <a:spLocks noGrp="1"/>
          </p:cNvSpPr>
          <p:nvPr>
            <p:ph sz="quarter" idx="1"/>
          </p:nvPr>
        </p:nvSpPr>
        <p:spPr>
          <a:xfrm>
            <a:off x="822960" y="1524000"/>
            <a:ext cx="7520940" cy="4343400"/>
          </a:xfrm>
        </p:spPr>
        <p:txBody>
          <a:bodyPr>
            <a:normAutofit/>
          </a:bodyPr>
          <a:lstStyle/>
          <a:p>
            <a:pPr lvl="0"/>
            <a:r>
              <a:rPr lang="en-US" sz="2000" dirty="0"/>
              <a:t>Electronic devices may be used during study halls, during lunch periods in the cafeteria and in the hallways between class changes</a:t>
            </a:r>
          </a:p>
          <a:p>
            <a:pPr lvl="0"/>
            <a:r>
              <a:rPr lang="en-US" sz="2000" dirty="0"/>
              <a:t>Electronic devices are to be silenced and put away upon entering a classroom.  They are not to be seen or heard during the class period, unless the teacher allows such usage based on the academic lesson (i.e. Using the device for timing a science experiment, not </a:t>
            </a:r>
            <a:r>
              <a:rPr lang="en-US" sz="2000" dirty="0" smtClean="0"/>
              <a:t>to </a:t>
            </a:r>
            <a:r>
              <a:rPr lang="en-US" sz="2000" dirty="0"/>
              <a:t>play </a:t>
            </a:r>
            <a:r>
              <a:rPr lang="en-US" sz="2000" dirty="0" smtClean="0"/>
              <a:t>games)</a:t>
            </a:r>
          </a:p>
          <a:p>
            <a:pPr lvl="0"/>
            <a:r>
              <a:rPr lang="en-US" sz="2000" dirty="0" smtClean="0"/>
              <a:t>Electronic </a:t>
            </a:r>
            <a:r>
              <a:rPr lang="en-US" sz="2000" dirty="0"/>
              <a:t>devices are not to be used in the hallways during a class period (i.e. When a student leaves a class to go to the bathroom)</a:t>
            </a:r>
          </a:p>
          <a:p>
            <a:pPr marL="0" indent="0">
              <a:buNone/>
            </a:pPr>
            <a:endParaRPr lang="en-US" dirty="0"/>
          </a:p>
        </p:txBody>
      </p:sp>
    </p:spTree>
  </p:cSld>
  <p:clrMapOvr>
    <a:masterClrMapping/>
  </p:clrMapOvr>
  <p:transition>
    <p:pull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Misuse of Electronic Device Policy</a:t>
            </a:r>
            <a:endParaRPr lang="en-US" dirty="0"/>
          </a:p>
        </p:txBody>
      </p:sp>
      <p:sp>
        <p:nvSpPr>
          <p:cNvPr id="5" name="Content Placeholder 4"/>
          <p:cNvSpPr>
            <a:spLocks noGrp="1"/>
          </p:cNvSpPr>
          <p:nvPr>
            <p:ph sz="quarter" idx="1"/>
          </p:nvPr>
        </p:nvSpPr>
        <p:spPr/>
        <p:txBody>
          <a:bodyPr>
            <a:normAutofit/>
          </a:bodyPr>
          <a:lstStyle/>
          <a:p>
            <a:pPr lvl="2"/>
            <a:r>
              <a:rPr lang="en-US" sz="2000" dirty="0"/>
              <a:t>Classroom detentions will be issued.</a:t>
            </a:r>
          </a:p>
          <a:p>
            <a:pPr lvl="2"/>
            <a:r>
              <a:rPr lang="en-US" sz="2000" dirty="0"/>
              <a:t>Protocol for taking the phone:</a:t>
            </a:r>
          </a:p>
          <a:p>
            <a:pPr lvl="3"/>
            <a:r>
              <a:rPr lang="en-US" sz="2000" dirty="0"/>
              <a:t>Ask student for the phone.</a:t>
            </a:r>
          </a:p>
          <a:p>
            <a:pPr lvl="3"/>
            <a:r>
              <a:rPr lang="en-US" sz="2000" dirty="0"/>
              <a:t>Have the student turn off their phone.</a:t>
            </a:r>
          </a:p>
          <a:p>
            <a:pPr lvl="3"/>
            <a:r>
              <a:rPr lang="en-US" sz="2000" dirty="0"/>
              <a:t>Label the phone.</a:t>
            </a:r>
          </a:p>
          <a:p>
            <a:pPr lvl="3"/>
            <a:r>
              <a:rPr lang="en-US" sz="2000" dirty="0"/>
              <a:t>Place in a secure location.</a:t>
            </a:r>
          </a:p>
          <a:p>
            <a:pPr lvl="2"/>
            <a:r>
              <a:rPr lang="en-US" sz="2000" dirty="0"/>
              <a:t>Student who voluntarily gives up their phone will receive a classroom detention and then can get the phone back at the end of the </a:t>
            </a:r>
            <a:r>
              <a:rPr lang="en-US" sz="2000" dirty="0" smtClean="0"/>
              <a:t>period.</a:t>
            </a:r>
            <a:endParaRPr lang="en-US" sz="2000" dirty="0"/>
          </a:p>
          <a:p>
            <a:pPr lvl="2"/>
            <a:r>
              <a:rPr lang="en-US" sz="2000" dirty="0" smtClean="0"/>
              <a:t>Student </a:t>
            </a:r>
            <a:r>
              <a:rPr lang="en-US" sz="2000" dirty="0"/>
              <a:t>who does not give up their phone (insubordination) will need to be sent to the office and receive (1) Saturday detention and (2) Parent has to pick up the phone. </a:t>
            </a:r>
          </a:p>
          <a:p>
            <a:endParaRPr lang="en-US" dirty="0"/>
          </a:p>
        </p:txBody>
      </p:sp>
    </p:spTree>
    <p:extLst>
      <p:ext uri="{BB962C8B-B14F-4D97-AF65-F5344CB8AC3E}">
        <p14:creationId xmlns:p14="http://schemas.microsoft.com/office/powerpoint/2010/main" val="5591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U</a:t>
            </a:r>
            <a:r>
              <a:rPr lang="en-US" sz="4000" b="1" dirty="0" smtClean="0"/>
              <a:t>pdates: Mrs. Schafer</a:t>
            </a:r>
            <a:endParaRPr lang="en-US" sz="4000" b="1" dirty="0"/>
          </a:p>
        </p:txBody>
      </p:sp>
      <p:sp>
        <p:nvSpPr>
          <p:cNvPr id="3" name="Content Placeholder 2"/>
          <p:cNvSpPr>
            <a:spLocks noGrp="1"/>
          </p:cNvSpPr>
          <p:nvPr>
            <p:ph sz="quarter" idx="1"/>
          </p:nvPr>
        </p:nvSpPr>
        <p:spPr/>
        <p:txBody>
          <a:bodyPr/>
          <a:lstStyle/>
          <a:p>
            <a:r>
              <a:rPr lang="en-US" dirty="0" smtClean="0"/>
              <a:t>Welcome Back!</a:t>
            </a:r>
          </a:p>
          <a:p>
            <a:r>
              <a:rPr lang="en-US" dirty="0" smtClean="0"/>
              <a:t>Updates</a:t>
            </a:r>
            <a:endParaRPr lang="en-US" dirty="0"/>
          </a:p>
        </p:txBody>
      </p:sp>
    </p:spTree>
    <p:extLst>
      <p:ext uri="{BB962C8B-B14F-4D97-AF65-F5344CB8AC3E}">
        <p14:creationId xmlns:p14="http://schemas.microsoft.com/office/powerpoint/2010/main" val="2059969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Dress Code Highlights- pages 11 &amp; 12</a:t>
            </a:r>
            <a:endParaRPr lang="en-US" b="1" dirty="0"/>
          </a:p>
        </p:txBody>
      </p:sp>
      <p:sp>
        <p:nvSpPr>
          <p:cNvPr id="7" name="Content Placeholder 6"/>
          <p:cNvSpPr>
            <a:spLocks noGrp="1"/>
          </p:cNvSpPr>
          <p:nvPr>
            <p:ph sz="quarter" idx="1"/>
          </p:nvPr>
        </p:nvSpPr>
        <p:spPr/>
        <p:txBody>
          <a:bodyPr>
            <a:normAutofit/>
          </a:bodyPr>
          <a:lstStyle/>
          <a:p>
            <a:pPr lvl="0"/>
            <a:r>
              <a:rPr lang="en-US" sz="2000" dirty="0"/>
              <a:t>Hats are to be removed upon entering the building.  Hats are to be stored in the student’s locker during the day.  Hats are not to be worn until exiting the building.</a:t>
            </a:r>
          </a:p>
          <a:p>
            <a:pPr lvl="0"/>
            <a:r>
              <a:rPr lang="en-US" sz="2000" dirty="0"/>
              <a:t>As stated in the dress code no tank tops or spaghetti straps.  Sleeves need to cover the shoulder.</a:t>
            </a:r>
          </a:p>
          <a:p>
            <a:pPr lvl="0"/>
            <a:r>
              <a:rPr lang="en-US" sz="2000" dirty="0"/>
              <a:t>No excessively short shorts</a:t>
            </a:r>
          </a:p>
          <a:p>
            <a:pPr lvl="0"/>
            <a:r>
              <a:rPr lang="en-US" sz="2000" dirty="0"/>
              <a:t>No holes in pants above the </a:t>
            </a:r>
            <a:r>
              <a:rPr lang="en-US" sz="2000" dirty="0" smtClean="0"/>
              <a:t>mid-thigh</a:t>
            </a:r>
            <a:endParaRPr lang="en-US" sz="2000" dirty="0"/>
          </a:p>
          <a:p>
            <a:r>
              <a:rPr lang="en-US" sz="2000" dirty="0" smtClean="0"/>
              <a:t>Students will be asked to resolve the issue by their classroom teacher.  If the issue cannot be resolved, then the student will be sent to the Student Office.</a:t>
            </a:r>
            <a:endParaRPr lang="en-US" sz="2000" dirty="0"/>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Bullying and Fighting</a:t>
            </a:r>
            <a:endParaRPr lang="en-US" b="1" dirty="0"/>
          </a:p>
        </p:txBody>
      </p:sp>
      <p:sp>
        <p:nvSpPr>
          <p:cNvPr id="3" name="Content Placeholder 2"/>
          <p:cNvSpPr>
            <a:spLocks noGrp="1"/>
          </p:cNvSpPr>
          <p:nvPr>
            <p:ph sz="quarter" idx="1"/>
          </p:nvPr>
        </p:nvSpPr>
        <p:spPr/>
        <p:txBody>
          <a:bodyPr>
            <a:normAutofit/>
          </a:bodyPr>
          <a:lstStyle/>
          <a:p>
            <a:r>
              <a:rPr lang="en-US" sz="2000" dirty="0" smtClean="0"/>
              <a:t>Text messaging and Tweeting someone is the same as saying it to their face!  Even if it happens out of school it could have implications in the school building which means you can be disciplined.</a:t>
            </a:r>
          </a:p>
          <a:p>
            <a:r>
              <a:rPr lang="en-US" sz="2000" dirty="0" smtClean="0"/>
              <a:t>If you are involved in a fight you will be suspended form school. </a:t>
            </a:r>
          </a:p>
          <a:p>
            <a:r>
              <a:rPr lang="en-US" sz="2000" dirty="0" smtClean="0"/>
              <a:t>Charges may be filed with the Olmsted Township Police Department!</a:t>
            </a:r>
            <a:endParaRPr lang="en-US" sz="2000" dirty="0"/>
          </a:p>
        </p:txBody>
      </p:sp>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Bullying/Harassment/Cyberbullying – P. 14</a:t>
            </a:r>
            <a:endParaRPr lang="en-US" sz="2400" b="1" dirty="0"/>
          </a:p>
        </p:txBody>
      </p:sp>
      <p:sp>
        <p:nvSpPr>
          <p:cNvPr id="3" name="Content Placeholder 2"/>
          <p:cNvSpPr>
            <a:spLocks noGrp="1"/>
          </p:cNvSpPr>
          <p:nvPr>
            <p:ph sz="quarter" idx="1"/>
          </p:nvPr>
        </p:nvSpPr>
        <p:spPr/>
        <p:txBody>
          <a:bodyPr>
            <a:normAutofit/>
          </a:bodyPr>
          <a:lstStyle/>
          <a:p>
            <a:r>
              <a:rPr lang="en-US" sz="3200" dirty="0" smtClean="0"/>
              <a:t>Bullying will NOT be tolerated.  </a:t>
            </a:r>
          </a:p>
          <a:p>
            <a:r>
              <a:rPr lang="en-US" sz="3200" dirty="0" smtClean="0"/>
              <a:t>Bullying (definition)</a:t>
            </a:r>
          </a:p>
          <a:p>
            <a:r>
              <a:rPr lang="en-US" sz="3200" dirty="0" smtClean="0"/>
              <a:t>Harassment (definition)</a:t>
            </a:r>
          </a:p>
          <a:p>
            <a:r>
              <a:rPr lang="en-US" sz="3200" dirty="0" smtClean="0"/>
              <a:t>Cyberbullying</a:t>
            </a:r>
          </a:p>
          <a:p>
            <a:pPr marL="0" indent="0">
              <a:buNone/>
            </a:pPr>
            <a:endParaRPr lang="en-US" dirty="0"/>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Prescription Drugs</a:t>
            </a:r>
            <a:endParaRPr lang="en-US" b="1" dirty="0"/>
          </a:p>
        </p:txBody>
      </p:sp>
      <p:sp>
        <p:nvSpPr>
          <p:cNvPr id="3" name="Content Placeholder 2"/>
          <p:cNvSpPr>
            <a:spLocks noGrp="1"/>
          </p:cNvSpPr>
          <p:nvPr>
            <p:ph sz="quarter" idx="1"/>
          </p:nvPr>
        </p:nvSpPr>
        <p:spPr/>
        <p:txBody>
          <a:bodyPr>
            <a:noAutofit/>
          </a:bodyPr>
          <a:lstStyle/>
          <a:p>
            <a:r>
              <a:rPr lang="en-US" sz="2000" dirty="0" smtClean="0"/>
              <a:t>All prescription and over the counter medications must be handed in to your grade level office with appropriate paperwork.  </a:t>
            </a:r>
          </a:p>
          <a:p>
            <a:r>
              <a:rPr lang="en-US" sz="2000" dirty="0" smtClean="0"/>
              <a:t>You may not carry or store aspirin, prescription medication, cough medicine, vitamins etc… in your locker or book bag. </a:t>
            </a:r>
          </a:p>
          <a:p>
            <a:r>
              <a:rPr lang="en-US" sz="2000" dirty="0" smtClean="0"/>
              <a:t>EpiPens and inhalers must be registered with the clinic.</a:t>
            </a:r>
            <a:endParaRPr lang="en-US" sz="2000" dirty="0"/>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Tobacco</a:t>
            </a:r>
            <a:endParaRPr lang="en-US" dirty="0"/>
          </a:p>
        </p:txBody>
      </p:sp>
      <p:sp>
        <p:nvSpPr>
          <p:cNvPr id="3" name="Content Placeholder 2"/>
          <p:cNvSpPr>
            <a:spLocks noGrp="1"/>
          </p:cNvSpPr>
          <p:nvPr>
            <p:ph sz="quarter" idx="1"/>
          </p:nvPr>
        </p:nvSpPr>
        <p:spPr/>
        <p:txBody>
          <a:bodyPr/>
          <a:lstStyle/>
          <a:p>
            <a:r>
              <a:rPr lang="en-US" dirty="0" smtClean="0"/>
              <a:t>You </a:t>
            </a:r>
            <a:r>
              <a:rPr lang="en-US" dirty="0"/>
              <a:t>c</a:t>
            </a:r>
            <a:r>
              <a:rPr lang="en-US" dirty="0" smtClean="0"/>
              <a:t>annot have any type of tobacco or any tobacco products on campus, including in your vehicle.</a:t>
            </a:r>
          </a:p>
          <a:p>
            <a:r>
              <a:rPr lang="en-US" dirty="0" smtClean="0"/>
              <a:t>Tobacco products include, but not limited to, vaporizer pens and lighters.  </a:t>
            </a:r>
            <a:endParaRPr lang="en-US" dirty="0"/>
          </a:p>
        </p:txBody>
      </p:sp>
    </p:spTree>
    <p:extLst>
      <p:ext uri="{BB962C8B-B14F-4D97-AF65-F5344CB8AC3E}">
        <p14:creationId xmlns:p14="http://schemas.microsoft.com/office/powerpoint/2010/main" val="949021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Lockers- P. 16</a:t>
            </a:r>
            <a:endParaRPr lang="en-US" sz="3200" b="1" dirty="0"/>
          </a:p>
        </p:txBody>
      </p:sp>
      <p:sp>
        <p:nvSpPr>
          <p:cNvPr id="3" name="Content Placeholder 2"/>
          <p:cNvSpPr>
            <a:spLocks noGrp="1"/>
          </p:cNvSpPr>
          <p:nvPr>
            <p:ph sz="quarter" idx="1"/>
          </p:nvPr>
        </p:nvSpPr>
        <p:spPr/>
        <p:txBody>
          <a:bodyPr>
            <a:normAutofit/>
          </a:bodyPr>
          <a:lstStyle/>
          <a:p>
            <a:r>
              <a:rPr lang="en-US" sz="2400" dirty="0"/>
              <a:t>Each student will be assigned a locker.  Students are responsible for their school materials and personal property, thus lockers should be kept locked at all times</a:t>
            </a:r>
            <a:r>
              <a:rPr lang="en-US" sz="2400" dirty="0" smtClean="0"/>
              <a:t>.</a:t>
            </a:r>
          </a:p>
          <a:p>
            <a:r>
              <a:rPr lang="en-US" sz="2400" dirty="0" smtClean="0"/>
              <a:t>Please place a lock on your gym/sports locker.</a:t>
            </a:r>
            <a:endParaRPr lang="en-US" sz="2400" dirty="0"/>
          </a:p>
          <a:p>
            <a:r>
              <a:rPr lang="en-US" sz="2400" u="sng" dirty="0"/>
              <a:t>Sharing of lockers and combinations is not advised.</a:t>
            </a:r>
          </a:p>
          <a:p>
            <a:r>
              <a:rPr lang="en-US" sz="2400" dirty="0"/>
              <a:t>Lockers are the property of the Olmsted Falls City Schools and </a:t>
            </a:r>
            <a:r>
              <a:rPr lang="en-US" sz="2400" dirty="0" smtClean="0"/>
              <a:t>can </a:t>
            </a:r>
            <a:r>
              <a:rPr lang="en-US" sz="2400" dirty="0"/>
              <a:t>be searched at any time.</a:t>
            </a:r>
          </a:p>
          <a:p>
            <a:endParaRPr lang="en-US" dirty="0"/>
          </a:p>
        </p:txBody>
      </p:sp>
    </p:spTree>
    <p:extLst>
      <p:ext uri="{BB962C8B-B14F-4D97-AF65-F5344CB8AC3E}">
        <p14:creationId xmlns:p14="http://schemas.microsoft.com/office/powerpoint/2010/main" val="3998128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Identification Card</a:t>
            </a:r>
            <a:endParaRPr lang="en-US" b="1" dirty="0"/>
          </a:p>
        </p:txBody>
      </p:sp>
      <p:sp>
        <p:nvSpPr>
          <p:cNvPr id="3" name="Content Placeholder 2"/>
          <p:cNvSpPr>
            <a:spLocks noGrp="1"/>
          </p:cNvSpPr>
          <p:nvPr>
            <p:ph sz="quarter" idx="1"/>
          </p:nvPr>
        </p:nvSpPr>
        <p:spPr/>
        <p:txBody>
          <a:bodyPr>
            <a:normAutofit/>
          </a:bodyPr>
          <a:lstStyle/>
          <a:p>
            <a:r>
              <a:rPr lang="en-US" sz="2400" dirty="0" smtClean="0"/>
              <a:t>You must have your ID on your person at all times.  This is a safety issue!</a:t>
            </a:r>
          </a:p>
          <a:p>
            <a:r>
              <a:rPr lang="en-US" sz="2400" dirty="0" smtClean="0"/>
              <a:t>You need your IDs for books, media center, </a:t>
            </a:r>
            <a:r>
              <a:rPr lang="en-US" sz="2400" dirty="0"/>
              <a:t> </a:t>
            </a:r>
            <a:r>
              <a:rPr lang="en-US" sz="2400" dirty="0" smtClean="0"/>
              <a:t>cafeteria, and dances.</a:t>
            </a:r>
          </a:p>
          <a:p>
            <a:r>
              <a:rPr lang="en-US" sz="2400" dirty="0" smtClean="0"/>
              <a:t>Replacement IDs are $5 and can be purchased in the Media </a:t>
            </a:r>
            <a:r>
              <a:rPr lang="en-US" sz="2400" dirty="0"/>
              <a:t>C</a:t>
            </a:r>
            <a:r>
              <a:rPr lang="en-US" sz="2400" dirty="0" smtClean="0"/>
              <a:t>enter.</a:t>
            </a:r>
            <a:endParaRPr lang="en-US" sz="2400" dirty="0"/>
          </a:p>
        </p:txBody>
      </p:sp>
    </p:spTree>
  </p:cSld>
  <p:clrMapOvr>
    <a:masterClrMapping/>
  </p:clrMapOvr>
  <p:transition>
    <p:pull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After School Policy</a:t>
            </a:r>
            <a:endParaRPr lang="en-US" b="1" dirty="0"/>
          </a:p>
        </p:txBody>
      </p:sp>
      <p:sp>
        <p:nvSpPr>
          <p:cNvPr id="8" name="Content Placeholder 7"/>
          <p:cNvSpPr>
            <a:spLocks noGrp="1"/>
          </p:cNvSpPr>
          <p:nvPr>
            <p:ph sz="quarter" idx="1"/>
          </p:nvPr>
        </p:nvSpPr>
        <p:spPr/>
        <p:txBody>
          <a:bodyPr>
            <a:normAutofit/>
          </a:bodyPr>
          <a:lstStyle/>
          <a:p>
            <a:r>
              <a:rPr lang="en-US" sz="2400" dirty="0" smtClean="0"/>
              <a:t>All students are expected to exit the building by 2:26 p.m. unless being supervised directly by a staff member</a:t>
            </a:r>
            <a:r>
              <a:rPr lang="en-US" sz="2400" dirty="0"/>
              <a:t> </a:t>
            </a:r>
            <a:r>
              <a:rPr lang="en-US" sz="2400" dirty="0" smtClean="0"/>
              <a:t>or involved in any after-school activities (Band, Choir, Athletics).</a:t>
            </a:r>
          </a:p>
          <a:p>
            <a:r>
              <a:rPr lang="en-US" sz="2400" dirty="0" smtClean="0"/>
              <a:t>Students waiting for the bus will report to the Media Center or the Auditorium.</a:t>
            </a:r>
          </a:p>
        </p:txBody>
      </p:sp>
    </p:spTree>
  </p:cSld>
  <p:clrMapOvr>
    <a:masterClrMapping/>
  </p:clrMapOvr>
  <p:transition>
    <p:pull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Physical Education</a:t>
            </a:r>
            <a:endParaRPr lang="en-US" b="1" dirty="0"/>
          </a:p>
        </p:txBody>
      </p:sp>
      <p:sp>
        <p:nvSpPr>
          <p:cNvPr id="3" name="Content Placeholder 2"/>
          <p:cNvSpPr>
            <a:spLocks noGrp="1"/>
          </p:cNvSpPr>
          <p:nvPr>
            <p:ph sz="quarter" idx="1"/>
          </p:nvPr>
        </p:nvSpPr>
        <p:spPr/>
        <p:txBody>
          <a:bodyPr>
            <a:normAutofit/>
          </a:bodyPr>
          <a:lstStyle/>
          <a:p>
            <a:endParaRPr lang="en-US" dirty="0" smtClean="0"/>
          </a:p>
          <a:p>
            <a:r>
              <a:rPr lang="en-US" sz="2000" dirty="0" smtClean="0"/>
              <a:t>There is a policy that permits students to be exempted from PE if they participate in a sport, cheerleading, dance or marching band for two completed seasons.</a:t>
            </a:r>
          </a:p>
          <a:p>
            <a:r>
              <a:rPr lang="en-US" sz="2000" dirty="0" smtClean="0"/>
              <a:t>If you have physical education and you change for class your belongings must be locked up!  If you do not lock up your belongings you may have things stolen and it is not the schools responsibility.</a:t>
            </a:r>
            <a:endParaRPr lang="en-US" sz="2000" dirty="0"/>
          </a:p>
        </p:txBody>
      </p:sp>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Attendance at Extracurricular Events</a:t>
            </a:r>
            <a:endParaRPr lang="en-US" b="1" dirty="0"/>
          </a:p>
        </p:txBody>
      </p:sp>
      <p:sp>
        <p:nvSpPr>
          <p:cNvPr id="3" name="Content Placeholder 2"/>
          <p:cNvSpPr>
            <a:spLocks noGrp="1"/>
          </p:cNvSpPr>
          <p:nvPr>
            <p:ph sz="quarter" idx="1"/>
          </p:nvPr>
        </p:nvSpPr>
        <p:spPr/>
        <p:txBody>
          <a:bodyPr>
            <a:normAutofit/>
          </a:bodyPr>
          <a:lstStyle/>
          <a:p>
            <a:r>
              <a:rPr lang="en-US" sz="2400" dirty="0" smtClean="0"/>
              <a:t>It is your responsibility to follow the Student Code of Conduct.</a:t>
            </a:r>
          </a:p>
          <a:p>
            <a:r>
              <a:rPr lang="en-US" sz="2400" dirty="0" smtClean="0"/>
              <a:t>Inappropriate behavior at extracurricular events will result in removal from that event and possible future events.</a:t>
            </a:r>
          </a:p>
          <a:p>
            <a:r>
              <a:rPr lang="en-US" sz="2400" dirty="0" smtClean="0"/>
              <a:t>Remember you are the building leaders for underclassmen, be good role models and show respect for our school.</a:t>
            </a:r>
          </a:p>
        </p:txBody>
      </p:sp>
    </p:spTree>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Building Administration</a:t>
            </a:r>
            <a:endParaRPr lang="en-US" b="1" u="sng" dirty="0"/>
          </a:p>
        </p:txBody>
      </p:sp>
      <p:sp>
        <p:nvSpPr>
          <p:cNvPr id="3" name="Content Placeholder 2"/>
          <p:cNvSpPr>
            <a:spLocks noGrp="1"/>
          </p:cNvSpPr>
          <p:nvPr>
            <p:ph sz="quarter" idx="1"/>
          </p:nvPr>
        </p:nvSpPr>
        <p:spPr/>
        <p:txBody>
          <a:bodyPr>
            <a:normAutofit/>
          </a:bodyPr>
          <a:lstStyle/>
          <a:p>
            <a:r>
              <a:rPr lang="en-US" sz="4000" dirty="0" smtClean="0"/>
              <a:t>Principal:  Mrs. Schafer</a:t>
            </a:r>
          </a:p>
          <a:p>
            <a:r>
              <a:rPr lang="en-US" sz="4000" dirty="0" smtClean="0"/>
              <a:t>Assistant Principal:  Mr. Baker </a:t>
            </a:r>
          </a:p>
          <a:p>
            <a:r>
              <a:rPr lang="en-US" sz="4000" dirty="0" smtClean="0"/>
              <a:t>Assistant Principal: Mr. Griffis  </a:t>
            </a:r>
            <a:endParaRPr lang="en-US" sz="4000" dirty="0"/>
          </a:p>
          <a:p>
            <a:r>
              <a:rPr lang="en-US" sz="4000" smtClean="0"/>
              <a:t>Athletic Director/A.P.:  </a:t>
            </a:r>
            <a:r>
              <a:rPr lang="en-US" sz="4000" dirty="0" smtClean="0"/>
              <a:t>Mr. Coxon</a:t>
            </a:r>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a:bodyPr>
          <a:lstStyle/>
          <a:p>
            <a:r>
              <a:rPr lang="en-US" sz="7200" dirty="0" smtClean="0"/>
              <a:t>Have a great year!</a:t>
            </a:r>
            <a:endParaRPr lang="en-US" sz="7200" dirty="0"/>
          </a:p>
        </p:txBody>
      </p:sp>
    </p:spTree>
    <p:extLst>
      <p:ext uri="{BB962C8B-B14F-4D97-AF65-F5344CB8AC3E}">
        <p14:creationId xmlns:p14="http://schemas.microsoft.com/office/powerpoint/2010/main" val="1063942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Guidance Counselors</a:t>
            </a:r>
            <a:endParaRPr lang="en-US" b="1" u="sng" dirty="0"/>
          </a:p>
        </p:txBody>
      </p:sp>
      <p:sp>
        <p:nvSpPr>
          <p:cNvPr id="3" name="Content Placeholder 2"/>
          <p:cNvSpPr>
            <a:spLocks noGrp="1"/>
          </p:cNvSpPr>
          <p:nvPr>
            <p:ph sz="quarter" idx="1"/>
          </p:nvPr>
        </p:nvSpPr>
        <p:spPr/>
        <p:txBody>
          <a:bodyPr>
            <a:normAutofit/>
          </a:bodyPr>
          <a:lstStyle/>
          <a:p>
            <a:r>
              <a:rPr lang="en-US" sz="4400" dirty="0" smtClean="0"/>
              <a:t>Ms. Peterson		</a:t>
            </a:r>
          </a:p>
          <a:p>
            <a:r>
              <a:rPr lang="en-US" sz="4400" dirty="0" smtClean="0"/>
              <a:t>Mrs. Gurtsak	</a:t>
            </a:r>
          </a:p>
          <a:p>
            <a:r>
              <a:rPr lang="en-US" sz="4400" dirty="0" smtClean="0"/>
              <a:t>Ms. Palmison	</a:t>
            </a:r>
          </a:p>
          <a:p>
            <a:r>
              <a:rPr lang="en-US" sz="4400" dirty="0" smtClean="0"/>
              <a:t>Ms. </a:t>
            </a:r>
            <a:r>
              <a:rPr lang="en-US" sz="4000" dirty="0" smtClean="0"/>
              <a:t>DeMuro-Caldrone </a:t>
            </a:r>
            <a:endParaRPr lang="en-US" sz="4400" dirty="0" smtClean="0"/>
          </a:p>
          <a:p>
            <a:r>
              <a:rPr lang="en-US" sz="4400" dirty="0" smtClean="0"/>
              <a:t>Mrs. Laut:  Guidance Secretary</a:t>
            </a:r>
          </a:p>
          <a:p>
            <a:endParaRPr lang="en-US" dirty="0"/>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Guidance information </a:t>
            </a:r>
            <a:endParaRPr lang="en-US" b="1" dirty="0"/>
          </a:p>
        </p:txBody>
      </p:sp>
      <p:sp>
        <p:nvSpPr>
          <p:cNvPr id="3" name="Content Placeholder 2"/>
          <p:cNvSpPr>
            <a:spLocks noGrp="1"/>
          </p:cNvSpPr>
          <p:nvPr>
            <p:ph sz="quarter" idx="1"/>
          </p:nvPr>
        </p:nvSpPr>
        <p:spPr/>
        <p:txBody>
          <a:bodyPr>
            <a:noAutofit/>
          </a:bodyPr>
          <a:lstStyle/>
          <a:p>
            <a:r>
              <a:rPr lang="en-US" sz="4000" dirty="0" smtClean="0"/>
              <a:t>Please schedule an appointment to meet with your Guidance Counselor to discuss any concerns.  </a:t>
            </a:r>
          </a:p>
          <a:p>
            <a:endParaRPr lang="en-US" sz="1800" dirty="0"/>
          </a:p>
        </p:txBody>
      </p:sp>
    </p:spTree>
    <p:extLst>
      <p:ext uri="{BB962C8B-B14F-4D97-AF65-F5344CB8AC3E}">
        <p14:creationId xmlns:p14="http://schemas.microsoft.com/office/powerpoint/2010/main" val="1377173962"/>
      </p:ext>
    </p:extLst>
  </p:cSld>
  <p:clrMapOvr>
    <a:masterClrMapping/>
  </p:clrMapOvr>
  <p:transition>
    <p:pull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Athletics: Mr. Coxon</a:t>
            </a:r>
            <a:endParaRPr lang="en-US" sz="4000" b="1" dirty="0"/>
          </a:p>
        </p:txBody>
      </p:sp>
      <p:sp>
        <p:nvSpPr>
          <p:cNvPr id="3" name="Content Placeholder 2"/>
          <p:cNvSpPr>
            <a:spLocks noGrp="1"/>
          </p:cNvSpPr>
          <p:nvPr>
            <p:ph sz="quarter" idx="1"/>
          </p:nvPr>
        </p:nvSpPr>
        <p:spPr/>
        <p:txBody>
          <a:bodyPr/>
          <a:lstStyle/>
          <a:p>
            <a:pPr>
              <a:buAutoNum type="arabicPeriod"/>
            </a:pPr>
            <a:r>
              <a:rPr lang="en-US" sz="3600" dirty="0" smtClean="0"/>
              <a:t> Eligibility</a:t>
            </a:r>
          </a:p>
          <a:p>
            <a:pPr>
              <a:buAutoNum type="arabicPeriod"/>
            </a:pPr>
            <a:r>
              <a:rPr lang="en-US" sz="3600" dirty="0" smtClean="0"/>
              <a:t> Arrival to School </a:t>
            </a:r>
          </a:p>
          <a:p>
            <a:pPr>
              <a:buAutoNum type="arabicPeriod"/>
            </a:pPr>
            <a:endParaRPr lang="en-US" dirty="0"/>
          </a:p>
        </p:txBody>
      </p:sp>
    </p:spTree>
    <p:extLst>
      <p:ext uri="{BB962C8B-B14F-4D97-AF65-F5344CB8AC3E}">
        <p14:creationId xmlns:p14="http://schemas.microsoft.com/office/powerpoint/2010/main" val="3327775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Officer Smolik</a:t>
            </a:r>
            <a:endParaRPr lang="en-US" sz="3600" dirty="0"/>
          </a:p>
        </p:txBody>
      </p:sp>
      <p:sp>
        <p:nvSpPr>
          <p:cNvPr id="3" name="Content Placeholder 2"/>
          <p:cNvSpPr>
            <a:spLocks noGrp="1"/>
          </p:cNvSpPr>
          <p:nvPr>
            <p:ph sz="quarter" idx="1"/>
          </p:nvPr>
        </p:nvSpPr>
        <p:spPr/>
        <p:txBody>
          <a:bodyPr>
            <a:normAutofit/>
          </a:bodyPr>
          <a:lstStyle/>
          <a:p>
            <a:pPr>
              <a:buFont typeface="Arial" pitchFamily="34" charset="0"/>
              <a:buChar char="•"/>
            </a:pPr>
            <a:r>
              <a:rPr lang="en-US" sz="2800" dirty="0" smtClean="0"/>
              <a:t>Student Resource Officer</a:t>
            </a:r>
            <a:endParaRPr lang="en-US" sz="2800" dirty="0"/>
          </a:p>
        </p:txBody>
      </p:sp>
    </p:spTree>
    <p:extLst>
      <p:ext uri="{BB962C8B-B14F-4D97-AF65-F5344CB8AC3E}">
        <p14:creationId xmlns:p14="http://schemas.microsoft.com/office/powerpoint/2010/main" val="3112576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ext Placeholder 2"/>
          <p:cNvSpPr>
            <a:spLocks noGrp="1"/>
          </p:cNvSpPr>
          <p:nvPr>
            <p:ph type="body" sz="half" idx="3"/>
          </p:nvPr>
        </p:nvSpPr>
        <p:spPr/>
        <p:txBody>
          <a:bodyPr/>
          <a:lstStyle/>
          <a:p>
            <a:endParaRPr lang="en-US" dirty="0"/>
          </a:p>
        </p:txBody>
      </p:sp>
      <p:sp>
        <p:nvSpPr>
          <p:cNvPr id="4" name="Content Placeholder 3"/>
          <p:cNvSpPr>
            <a:spLocks noGrp="1"/>
          </p:cNvSpPr>
          <p:nvPr>
            <p:ph sz="quarter" idx="2"/>
          </p:nvPr>
        </p:nvSpPr>
        <p:spPr/>
        <p:txBody>
          <a:bodyPr/>
          <a:lstStyle/>
          <a:p>
            <a:r>
              <a:rPr lang="en-US" dirty="0"/>
              <a:t>parenthesis</a:t>
            </a:r>
          </a:p>
        </p:txBody>
      </p:sp>
      <p:sp>
        <p:nvSpPr>
          <p:cNvPr id="5" name="Content Placeholder 4"/>
          <p:cNvSpPr>
            <a:spLocks noGrp="1"/>
          </p:cNvSpPr>
          <p:nvPr>
            <p:ph sz="quarter" idx="4"/>
          </p:nvPr>
        </p:nvSpPr>
        <p:spPr/>
        <p:txBody>
          <a:bodyPr/>
          <a:lstStyle/>
          <a:p>
            <a:endParaRPr lang="en-US" dirty="0"/>
          </a:p>
        </p:txBody>
      </p:sp>
      <p:sp>
        <p:nvSpPr>
          <p:cNvPr id="6" name="Title 5"/>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067799" cy="6324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3081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ext Placeholder 2"/>
          <p:cNvSpPr>
            <a:spLocks noGrp="1"/>
          </p:cNvSpPr>
          <p:nvPr>
            <p:ph type="body" sz="half" idx="3"/>
          </p:nvPr>
        </p:nvSpPr>
        <p:spPr/>
        <p:txBody>
          <a:bodyPr/>
          <a:lstStyle/>
          <a:p>
            <a:endParaRPr lang="en-US" dirty="0"/>
          </a:p>
        </p:txBody>
      </p:sp>
      <p:sp>
        <p:nvSpPr>
          <p:cNvPr id="4" name="Content Placeholder 3"/>
          <p:cNvSpPr>
            <a:spLocks noGrp="1"/>
          </p:cNvSpPr>
          <p:nvPr>
            <p:ph sz="quarter" idx="2"/>
          </p:nvPr>
        </p:nvSpPr>
        <p:spPr/>
        <p:txBody>
          <a:bodyPr/>
          <a:lstStyle/>
          <a:p>
            <a:endParaRPr lang="en-US" dirty="0"/>
          </a:p>
        </p:txBody>
      </p:sp>
      <p:sp>
        <p:nvSpPr>
          <p:cNvPr id="5" name="Content Placeholder 4"/>
          <p:cNvSpPr>
            <a:spLocks noGrp="1"/>
          </p:cNvSpPr>
          <p:nvPr>
            <p:ph sz="quarter" idx="4"/>
          </p:nvPr>
        </p:nvSpPr>
        <p:spPr/>
        <p:txBody>
          <a:bodyPr/>
          <a:lstStyle/>
          <a:p>
            <a:endParaRPr lang="en-US" dirty="0"/>
          </a:p>
        </p:txBody>
      </p:sp>
      <p:sp>
        <p:nvSpPr>
          <p:cNvPr id="6" name="Title 5"/>
          <p:cNvSpPr>
            <a:spLocks noGrp="1"/>
          </p:cNvSpPr>
          <p:nvPr>
            <p:ph type="title"/>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364623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4727</TotalTime>
  <Words>1426</Words>
  <Application>Microsoft Office PowerPoint</Application>
  <PresentationFormat>On-screen Show (4:3)</PresentationFormat>
  <Paragraphs>180</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Civic</vt:lpstr>
      <vt:lpstr>Olmsted Falls High School   Class Expectations Meeting  2015– 2016</vt:lpstr>
      <vt:lpstr>Updates: Mrs. Schafer</vt:lpstr>
      <vt:lpstr>Building Administration</vt:lpstr>
      <vt:lpstr>Guidance Counselors</vt:lpstr>
      <vt:lpstr>Guidance information </vt:lpstr>
      <vt:lpstr>Athletics: Mr. Coxon</vt:lpstr>
      <vt:lpstr>Officer Smolik</vt:lpstr>
      <vt:lpstr>PowerPoint Presentation</vt:lpstr>
      <vt:lpstr>PowerPoint Presentation</vt:lpstr>
      <vt:lpstr>Bell Schedule</vt:lpstr>
      <vt:lpstr>Attendance-Student Handbook pages 6 &amp; 7 ?</vt:lpstr>
      <vt:lpstr>  Truancy/Class Cuts</vt:lpstr>
      <vt:lpstr>Arrival/Dismissal from School/Classes</vt:lpstr>
      <vt:lpstr>BULLDOG  Release – SENIORS ONLY</vt:lpstr>
      <vt:lpstr>Breakfast and Lunch</vt:lpstr>
      <vt:lpstr>Study Hall</vt:lpstr>
      <vt:lpstr>Parking</vt:lpstr>
      <vt:lpstr>Electronic Device Policy</vt:lpstr>
      <vt:lpstr>Misuse of Electronic Device Policy</vt:lpstr>
      <vt:lpstr>Dress Code Highlights- pages 11 &amp; 12</vt:lpstr>
      <vt:lpstr>Bullying and Fighting</vt:lpstr>
      <vt:lpstr>Bullying/Harassment/Cyberbullying – P. 14</vt:lpstr>
      <vt:lpstr>Prescription Drugs</vt:lpstr>
      <vt:lpstr>Tobacco</vt:lpstr>
      <vt:lpstr>Lockers- P. 16</vt:lpstr>
      <vt:lpstr>Identification Card</vt:lpstr>
      <vt:lpstr>After School Policy</vt:lpstr>
      <vt:lpstr>Physical Education</vt:lpstr>
      <vt:lpstr>Attendance at Extracurricular Events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Brunswick High School  Freshmen Class Expectations 2010-11</dc:title>
  <dc:creator>Holly Schafer</dc:creator>
  <cp:lastModifiedBy>Baker, Sean</cp:lastModifiedBy>
  <cp:revision>136</cp:revision>
  <cp:lastPrinted>2014-08-07T15:12:07Z</cp:lastPrinted>
  <dcterms:created xsi:type="dcterms:W3CDTF">2010-08-03T13:30:16Z</dcterms:created>
  <dcterms:modified xsi:type="dcterms:W3CDTF">2015-08-21T11:58:43Z</dcterms:modified>
</cp:coreProperties>
</file>